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h+DxnCw4U2WVfS00qbwlL06maZ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AB1E83-2184-4728-A58F-7C10A0DA0741}">
  <a:tblStyle styleId="{36AB1E83-2184-4728-A58F-7C10A0DA0741}" styleName="Table_0">
    <a:wholeTbl>
      <a:tcTxStyle>
        <a:font>
          <a:latin typeface="Calibri"/>
          <a:ea typeface="Calibri"/>
          <a:cs typeface="Calibri"/>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4F588CD-5D34-446B-B60A-8D0F6827718B}" styleName="Table_1">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f1e284583e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f1e284583e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f1e284583e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ru-R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f1e284583e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f1e284583e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f1e284583e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f1e284583e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f1e284583e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f1e284583e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ru-R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1e284583e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1e284583e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f1e284583e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1e284583e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f1e284583e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f1e284583e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1e284583e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f1e284583e_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f1e284583e_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27" name="Shape 27"/>
        <p:cNvGrpSpPr/>
        <p:nvPr/>
      </p:nvGrpSpPr>
      <p:grpSpPr>
        <a:xfrm>
          <a:off x="0" y="0"/>
          <a:ext cx="0" cy="0"/>
          <a:chOff x="0" y="0"/>
          <a:chExt cx="0" cy="0"/>
        </a:xfrm>
      </p:grpSpPr>
      <p:sp>
        <p:nvSpPr>
          <p:cNvPr id="28" name="Google Shape;2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31" name="Shape 31"/>
        <p:cNvGrpSpPr/>
        <p:nvPr/>
      </p:nvGrpSpPr>
      <p:grpSpPr>
        <a:xfrm>
          <a:off x="0" y="0"/>
          <a:ext cx="0" cy="0"/>
          <a:chOff x="0" y="0"/>
          <a:chExt cx="0" cy="0"/>
        </a:xfrm>
      </p:grpSpPr>
      <p:sp>
        <p:nvSpPr>
          <p:cNvPr id="32" name="Google Shape;32;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7" name="Shape 37"/>
        <p:cNvGrpSpPr/>
        <p:nvPr/>
      </p:nvGrpSpPr>
      <p:grpSpPr>
        <a:xfrm>
          <a:off x="0" y="0"/>
          <a:ext cx="0" cy="0"/>
          <a:chOff x="0" y="0"/>
          <a:chExt cx="0" cy="0"/>
        </a:xfrm>
      </p:grpSpPr>
      <p:sp>
        <p:nvSpPr>
          <p:cNvPr id="38" name="Google Shape;38;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4" name="Shape 44"/>
        <p:cNvGrpSpPr/>
        <p:nvPr/>
      </p:nvGrpSpPr>
      <p:grpSpPr>
        <a:xfrm>
          <a:off x="0" y="0"/>
          <a:ext cx="0" cy="0"/>
          <a:chOff x="0" y="0"/>
          <a:chExt cx="0" cy="0"/>
        </a:xfrm>
      </p:grpSpPr>
      <p:sp>
        <p:nvSpPr>
          <p:cNvPr id="45" name="Google Shape;45;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3" name="Shape 53"/>
        <p:cNvGrpSpPr/>
        <p:nvPr/>
      </p:nvGrpSpPr>
      <p:grpSpPr>
        <a:xfrm>
          <a:off x="0" y="0"/>
          <a:ext cx="0" cy="0"/>
          <a:chOff x="0" y="0"/>
          <a:chExt cx="0" cy="0"/>
        </a:xfrm>
      </p:grpSpPr>
      <p:sp>
        <p:nvSpPr>
          <p:cNvPr id="54" name="Google Shape;5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8" name="Shape 58"/>
        <p:cNvGrpSpPr/>
        <p:nvPr/>
      </p:nvGrpSpPr>
      <p:grpSpPr>
        <a:xfrm>
          <a:off x="0" y="0"/>
          <a:ext cx="0" cy="0"/>
          <a:chOff x="0" y="0"/>
          <a:chExt cx="0" cy="0"/>
        </a:xfrm>
      </p:grpSpPr>
      <p:sp>
        <p:nvSpPr>
          <p:cNvPr id="59" name="Google Shape;59;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5" name="Shape 65"/>
        <p:cNvGrpSpPr/>
        <p:nvPr/>
      </p:nvGrpSpPr>
      <p:grpSpPr>
        <a:xfrm>
          <a:off x="0" y="0"/>
          <a:ext cx="0" cy="0"/>
          <a:chOff x="0" y="0"/>
          <a:chExt cx="0" cy="0"/>
        </a:xfrm>
      </p:grpSpPr>
      <p:sp>
        <p:nvSpPr>
          <p:cNvPr id="66" name="Google Shape;66;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0"/>
          <p:cNvSpPr/>
          <p:nvPr>
            <p:ph idx="2" type="pic"/>
          </p:nvPr>
        </p:nvSpPr>
        <p:spPr>
          <a:xfrm>
            <a:off x="5183188" y="987425"/>
            <a:ext cx="6172200" cy="4873625"/>
          </a:xfrm>
          <a:prstGeom prst="rect">
            <a:avLst/>
          </a:prstGeom>
          <a:noFill/>
          <a:ln>
            <a:noFill/>
          </a:ln>
        </p:spPr>
      </p:sp>
      <p:sp>
        <p:nvSpPr>
          <p:cNvPr id="68" name="Google Shape;68;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ru-RU" sz="4700">
                <a:latin typeface="Cambria"/>
                <a:ea typeface="Cambria"/>
                <a:cs typeface="Cambria"/>
                <a:sym typeface="Cambria"/>
              </a:rPr>
              <a:t>Тақырып 8. Теодолиттік жүріс</a:t>
            </a:r>
            <a:endParaRPr sz="4700">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4"/>
          <p:cNvSpPr txBox="1"/>
          <p:nvPr>
            <p:ph idx="1" type="body"/>
          </p:nvPr>
        </p:nvSpPr>
        <p:spPr>
          <a:xfrm>
            <a:off x="838200" y="369116"/>
            <a:ext cx="10515600" cy="5807847"/>
          </a:xfrm>
          <a:prstGeom prst="rect">
            <a:avLst/>
          </a:prstGeom>
          <a:noFill/>
          <a:ln>
            <a:noFill/>
          </a:ln>
        </p:spPr>
        <p:txBody>
          <a:bodyPr anchorCtr="0" anchor="t" bIns="45700" lIns="91425" spcFirstLastPara="1" rIns="91425" wrap="square" tIns="45700">
            <a:normAutofit/>
          </a:bodyPr>
          <a:lstStyle/>
          <a:p>
            <a:pPr indent="0" lvl="0" marL="457200" rtl="0" algn="l">
              <a:lnSpc>
                <a:spcPct val="70000"/>
              </a:lnSpc>
              <a:spcBef>
                <a:spcPts val="1000"/>
              </a:spcBef>
              <a:spcAft>
                <a:spcPts val="0"/>
              </a:spcAft>
              <a:buNone/>
            </a:pPr>
            <a:r>
              <a:t/>
            </a:r>
            <a:endParaRPr sz="2600">
              <a:latin typeface="Cambria"/>
              <a:ea typeface="Cambria"/>
              <a:cs typeface="Cambria"/>
              <a:sym typeface="Cambria"/>
            </a:endParaRPr>
          </a:p>
          <a:p>
            <a:pPr indent="-330200" lvl="0" marL="457200" rtl="0" algn="l">
              <a:lnSpc>
                <a:spcPct val="70000"/>
              </a:lnSpc>
              <a:spcBef>
                <a:spcPts val="1000"/>
              </a:spcBef>
              <a:spcAft>
                <a:spcPts val="0"/>
              </a:spcAft>
              <a:buSzPts val="1600"/>
              <a:buFont typeface="Cambria"/>
              <a:buChar char="-"/>
            </a:pPr>
            <a:r>
              <a:rPr lang="ru-RU" sz="2600">
                <a:latin typeface="Cambria"/>
                <a:ea typeface="Cambria"/>
                <a:cs typeface="Cambria"/>
                <a:sym typeface="Cambria"/>
              </a:rPr>
              <a:t>диагональды жүрістің ұзындығы максималды жүріс ұзындығынан 0,5 аспауы керек; диагональды жүрістің салыстырмалы қателігі 1:1000 аспауы керек;</a:t>
            </a:r>
            <a:endParaRPr sz="2600">
              <a:latin typeface="Cambria"/>
              <a:ea typeface="Cambria"/>
              <a:cs typeface="Cambria"/>
              <a:sym typeface="Cambria"/>
            </a:endParaRPr>
          </a:p>
          <a:p>
            <a:pPr indent="0" lvl="0" marL="457200" rtl="0" algn="l">
              <a:lnSpc>
                <a:spcPct val="70000"/>
              </a:lnSpc>
              <a:spcBef>
                <a:spcPts val="1000"/>
              </a:spcBef>
              <a:spcAft>
                <a:spcPts val="0"/>
              </a:spcAft>
              <a:buNone/>
            </a:pPr>
            <a:r>
              <a:t/>
            </a:r>
            <a:endParaRPr sz="2600">
              <a:latin typeface="Cambria"/>
              <a:ea typeface="Cambria"/>
              <a:cs typeface="Cambria"/>
              <a:sym typeface="Cambria"/>
            </a:endParaRPr>
          </a:p>
          <a:p>
            <a:pPr indent="-330200" lvl="0" marL="457200" rtl="0" algn="l">
              <a:lnSpc>
                <a:spcPct val="70000"/>
              </a:lnSpc>
              <a:spcBef>
                <a:spcPts val="1000"/>
              </a:spcBef>
              <a:spcAft>
                <a:spcPts val="0"/>
              </a:spcAft>
              <a:buSzPts val="1600"/>
              <a:buFont typeface="Cambria"/>
              <a:buChar char="-"/>
            </a:pPr>
            <a:r>
              <a:rPr lang="ru-RU" sz="2600">
                <a:latin typeface="Cambria"/>
                <a:ea typeface="Cambria"/>
                <a:cs typeface="Cambria"/>
                <a:sym typeface="Cambria"/>
              </a:rPr>
              <a:t>теодолиттік жүрістердегі бұрыштарды теодолитпен кем дегенде 30 секундтық дәлдікте бір толық амалмен өлшейді; өлшенген бұрыштың шыңында центрлеу 3 мм аспайтын қателікпен тіктеуіш немесе оптикалық центр көмегімен орындалады;</a:t>
            </a:r>
            <a:endParaRPr sz="2600">
              <a:latin typeface="Cambria"/>
              <a:ea typeface="Cambria"/>
              <a:cs typeface="Cambria"/>
              <a:sym typeface="Cambria"/>
            </a:endParaRPr>
          </a:p>
          <a:p>
            <a:pPr indent="0" lvl="0" marL="457200" rtl="0" algn="l">
              <a:lnSpc>
                <a:spcPct val="70000"/>
              </a:lnSpc>
              <a:spcBef>
                <a:spcPts val="1000"/>
              </a:spcBef>
              <a:spcAft>
                <a:spcPts val="0"/>
              </a:spcAft>
              <a:buNone/>
            </a:pPr>
            <a:r>
              <a:t/>
            </a:r>
            <a:endParaRPr sz="2600">
              <a:latin typeface="Cambria"/>
              <a:ea typeface="Cambria"/>
              <a:cs typeface="Cambria"/>
              <a:sym typeface="Cambria"/>
            </a:endParaRPr>
          </a:p>
          <a:p>
            <a:pPr indent="-330200" lvl="0" marL="457200" rtl="0" algn="l">
              <a:lnSpc>
                <a:spcPct val="70000"/>
              </a:lnSpc>
              <a:spcBef>
                <a:spcPts val="1000"/>
              </a:spcBef>
              <a:spcAft>
                <a:spcPts val="0"/>
              </a:spcAft>
              <a:buSzPts val="1600"/>
              <a:buFont typeface="Cambria"/>
              <a:buChar char="-"/>
            </a:pPr>
            <a:r>
              <a:rPr lang="ru-RU" sz="2600">
                <a:latin typeface="Cambria"/>
                <a:ea typeface="Cambria"/>
                <a:cs typeface="Cambria"/>
                <a:sym typeface="Cambria"/>
              </a:rPr>
              <a:t>жүрістердегі сызықтар белгіленген салыстырмалы қателікпен тура және кері бағытта немесе оптикалық қашықтық өлшегіштер мен жарық алыстан өлшегіштерді пайдалану кезінде тура бағытта болат ленталармен немесе рулеткалармен өлшенеді.</a:t>
            </a:r>
            <a:endParaRPr sz="2600">
              <a:latin typeface="Cambria"/>
              <a:ea typeface="Cambria"/>
              <a:cs typeface="Cambria"/>
              <a:sym typeface="Cambria"/>
            </a:endParaRPr>
          </a:p>
          <a:p>
            <a:pPr indent="-64135" lvl="0" marL="228600" rtl="0" algn="l">
              <a:lnSpc>
                <a:spcPct val="70000"/>
              </a:lnSpc>
              <a:spcBef>
                <a:spcPts val="1000"/>
              </a:spcBef>
              <a:spcAft>
                <a:spcPts val="0"/>
              </a:spcAft>
              <a:buClr>
                <a:schemeClr val="dk1"/>
              </a:buClr>
              <a:buSzPts val="2800"/>
              <a:buNone/>
            </a:pPr>
            <a:r>
              <a:t/>
            </a:r>
            <a:endParaRPr sz="2600">
              <a:latin typeface="Cambria"/>
              <a:ea typeface="Cambria"/>
              <a:cs typeface="Cambria"/>
              <a:sym typeface="Cambria"/>
            </a:endParaRPr>
          </a:p>
        </p:txBody>
      </p:sp>
      <p:sp>
        <p:nvSpPr>
          <p:cNvPr id="155" name="Google Shape;15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f1e284583e_0_1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ru-RU" sz="3900">
                <a:latin typeface="Cambria"/>
                <a:ea typeface="Cambria"/>
                <a:cs typeface="Cambria"/>
                <a:sym typeface="Cambria"/>
              </a:rPr>
              <a:t>Теодолиттік жүріс өлшемдерін өңдеу</a:t>
            </a:r>
            <a:endParaRPr sz="3900">
              <a:latin typeface="Cambria"/>
              <a:ea typeface="Cambria"/>
              <a:cs typeface="Cambria"/>
              <a:sym typeface="Cambria"/>
            </a:endParaRPr>
          </a:p>
        </p:txBody>
      </p:sp>
      <p:sp>
        <p:nvSpPr>
          <p:cNvPr id="162" name="Google Shape;162;gf1e284583e_0_11"/>
          <p:cNvSpPr txBox="1"/>
          <p:nvPr>
            <p:ph idx="1" type="body"/>
          </p:nvPr>
        </p:nvSpPr>
        <p:spPr>
          <a:xfrm>
            <a:off x="838200" y="5484925"/>
            <a:ext cx="9314700" cy="992100"/>
          </a:xfrm>
          <a:prstGeom prst="rect">
            <a:avLst/>
          </a:prstGeom>
        </p:spPr>
        <p:txBody>
          <a:bodyPr anchorCtr="0" anchor="t" bIns="45700" lIns="91425" spcFirstLastPara="1" rIns="91425" wrap="square" tIns="45700">
            <a:normAutofit/>
          </a:bodyPr>
          <a:lstStyle/>
          <a:p>
            <a:pPr indent="0" lvl="0" marL="0" rtl="0" algn="l">
              <a:lnSpc>
                <a:spcPct val="70000"/>
              </a:lnSpc>
              <a:spcBef>
                <a:spcPts val="1000"/>
              </a:spcBef>
              <a:spcAft>
                <a:spcPts val="0"/>
              </a:spcAft>
              <a:buNone/>
            </a:pPr>
            <a:r>
              <a:rPr lang="ru-RU" sz="2200">
                <a:latin typeface="Cambria"/>
                <a:ea typeface="Cambria"/>
                <a:cs typeface="Cambria"/>
                <a:sym typeface="Cambria"/>
              </a:rPr>
              <a:t>Теодолиттік жүріс бойынша өлшенген ішкі бұрыштар мен ара-қашықтық арнайы  координаталық ведомость кестесіне жазылады</a:t>
            </a:r>
            <a:endParaRPr sz="2200">
              <a:latin typeface="Cambria"/>
              <a:ea typeface="Cambria"/>
              <a:cs typeface="Cambria"/>
              <a:sym typeface="Cambria"/>
            </a:endParaRPr>
          </a:p>
        </p:txBody>
      </p:sp>
      <p:sp>
        <p:nvSpPr>
          <p:cNvPr id="163" name="Google Shape;163;gf1e284583e_0_1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ru-RU"/>
              <a:t>‹#›</a:t>
            </a:fld>
            <a:endParaRPr/>
          </a:p>
        </p:txBody>
      </p:sp>
      <p:graphicFrame>
        <p:nvGraphicFramePr>
          <p:cNvPr id="164" name="Google Shape;164;gf1e284583e_0_11"/>
          <p:cNvGraphicFramePr/>
          <p:nvPr/>
        </p:nvGraphicFramePr>
        <p:xfrm>
          <a:off x="838200" y="1371500"/>
          <a:ext cx="3000000" cy="3000000"/>
        </p:xfrm>
        <a:graphic>
          <a:graphicData uri="http://schemas.openxmlformats.org/drawingml/2006/table">
            <a:tbl>
              <a:tblPr bandRow="1">
                <a:noFill/>
                <a:tableStyleId>{36AB1E83-2184-4728-A58F-7C10A0DA0741}</a:tableStyleId>
              </a:tblPr>
              <a:tblGrid>
                <a:gridCol w="396550"/>
                <a:gridCol w="630775"/>
                <a:gridCol w="655750"/>
                <a:gridCol w="714175"/>
                <a:gridCol w="412525"/>
                <a:gridCol w="452975"/>
                <a:gridCol w="582825"/>
                <a:gridCol w="337150"/>
                <a:gridCol w="453475"/>
                <a:gridCol w="382850"/>
                <a:gridCol w="451975"/>
                <a:gridCol w="382850"/>
                <a:gridCol w="450975"/>
                <a:gridCol w="382850"/>
                <a:gridCol w="480950"/>
                <a:gridCol w="474950"/>
                <a:gridCol w="543875"/>
              </a:tblGrid>
              <a:tr h="383975">
                <a:tc rowSpan="3">
                  <a:txBody>
                    <a:bodyPr/>
                    <a:lstStyle/>
                    <a:p>
                      <a:pPr indent="0" lvl="0" marL="0" rtl="0" algn="ctr">
                        <a:spcBef>
                          <a:spcPts val="0"/>
                        </a:spcBef>
                        <a:spcAft>
                          <a:spcPts val="0"/>
                        </a:spcAft>
                        <a:buNone/>
                      </a:pPr>
                      <a:r>
                        <a:rPr lang="ru-RU">
                          <a:latin typeface="Times New Roman"/>
                          <a:ea typeface="Times New Roman"/>
                          <a:cs typeface="Times New Roman"/>
                          <a:sym typeface="Times New Roman"/>
                        </a:rPr>
                        <a:t>Төбе №</a:t>
                      </a:r>
                      <a:endParaRPr>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gridSpan="2">
                  <a:txBody>
                    <a:bodyPr/>
                    <a:lstStyle/>
                    <a:p>
                      <a:pPr indent="0" lvl="0" marL="0" rtl="0" algn="ctr">
                        <a:spcBef>
                          <a:spcPts val="0"/>
                        </a:spcBef>
                        <a:spcAft>
                          <a:spcPts val="0"/>
                        </a:spcAft>
                        <a:buNone/>
                      </a:pPr>
                      <a:r>
                        <a:rPr lang="ru-RU">
                          <a:latin typeface="Times New Roman"/>
                          <a:ea typeface="Times New Roman"/>
                          <a:cs typeface="Times New Roman"/>
                          <a:sym typeface="Times New Roman"/>
                        </a:rPr>
                        <a:t>Горизонталь бұрыштар</a:t>
                      </a:r>
                      <a:endParaRPr>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rowSpan="3">
                  <a:txBody>
                    <a:bodyPr/>
                    <a:lstStyle/>
                    <a:p>
                      <a:pPr indent="0" lvl="0" marL="0" rtl="0" algn="ctr">
                        <a:spcBef>
                          <a:spcPts val="0"/>
                        </a:spcBef>
                        <a:spcAft>
                          <a:spcPts val="0"/>
                        </a:spcAft>
                        <a:buNone/>
                      </a:pPr>
                      <a:r>
                        <a:rPr lang="ru-RU">
                          <a:latin typeface="Times New Roman"/>
                          <a:ea typeface="Times New Roman"/>
                          <a:cs typeface="Times New Roman"/>
                          <a:sym typeface="Times New Roman"/>
                        </a:rPr>
                        <a:t>Дирек. бұрыштар</a:t>
                      </a:r>
                      <a:endParaRPr>
                        <a:latin typeface="Times New Roman"/>
                        <a:ea typeface="Times New Roman"/>
                        <a:cs typeface="Times New Roman"/>
                        <a:sym typeface="Times New Roman"/>
                      </a:endParaRPr>
                    </a:p>
                    <a:p>
                      <a:pPr indent="0" lvl="0" marL="0" rtl="0" algn="ctr">
                        <a:spcBef>
                          <a:spcPts val="0"/>
                        </a:spcBef>
                        <a:spcAft>
                          <a:spcPts val="0"/>
                        </a:spcAft>
                        <a:buNone/>
                      </a:pPr>
                      <a:r>
                        <a:rPr b="1" lang="ru-RU">
                          <a:latin typeface="Times New Roman"/>
                          <a:ea typeface="Times New Roman"/>
                          <a:cs typeface="Times New Roman"/>
                          <a:sym typeface="Times New Roman"/>
                        </a:rPr>
                        <a:t>º           </a:t>
                      </a:r>
                      <a:r>
                        <a:rPr b="1" baseline="30000" lang="ru-RU">
                          <a:latin typeface="Times New Roman"/>
                          <a:ea typeface="Times New Roman"/>
                          <a:cs typeface="Times New Roman"/>
                          <a:sym typeface="Times New Roman"/>
                        </a:rPr>
                        <a:t>/</a:t>
                      </a:r>
                      <a:endParaRPr>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gridSpan="2">
                  <a:txBody>
                    <a:bodyPr/>
                    <a:lstStyle/>
                    <a:p>
                      <a:pPr indent="0" lvl="0" marL="0" rtl="0" algn="ctr">
                        <a:spcBef>
                          <a:spcPts val="0"/>
                        </a:spcBef>
                        <a:spcAft>
                          <a:spcPts val="0"/>
                        </a:spcAft>
                        <a:buNone/>
                      </a:pPr>
                      <a:r>
                        <a:rPr lang="ru-RU">
                          <a:latin typeface="Times New Roman"/>
                          <a:ea typeface="Times New Roman"/>
                          <a:cs typeface="Times New Roman"/>
                          <a:sym typeface="Times New Roman"/>
                        </a:rPr>
                        <a:t>Румбтар</a:t>
                      </a:r>
                      <a:endParaRPr>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rowSpan="2">
                  <a:txBody>
                    <a:bodyPr/>
                    <a:lstStyle/>
                    <a:p>
                      <a:pPr indent="0" lvl="0" marL="0" rtl="0" algn="ctr">
                        <a:spcBef>
                          <a:spcPts val="0"/>
                        </a:spcBef>
                        <a:spcAft>
                          <a:spcPts val="0"/>
                        </a:spcAft>
                        <a:buNone/>
                      </a:pPr>
                      <a:r>
                        <a:rPr lang="ru-RU">
                          <a:latin typeface="Times New Roman"/>
                          <a:ea typeface="Times New Roman"/>
                          <a:cs typeface="Times New Roman"/>
                          <a:sym typeface="Times New Roman"/>
                        </a:rPr>
                        <a:t>Жазық арақаш.</a:t>
                      </a:r>
                      <a:endParaRPr>
                        <a:latin typeface="Times New Roman"/>
                        <a:ea typeface="Times New Roman"/>
                        <a:cs typeface="Times New Roman"/>
                        <a:sym typeface="Times New Roman"/>
                      </a:endParaRPr>
                    </a:p>
                    <a:p>
                      <a:pPr indent="0" lvl="0" marL="0" rtl="0" algn="ctr">
                        <a:spcBef>
                          <a:spcPts val="0"/>
                        </a:spcBef>
                        <a:spcAft>
                          <a:spcPts val="0"/>
                        </a:spcAft>
                        <a:buNone/>
                      </a:pPr>
                      <a:r>
                        <a:rPr lang="ru-RU">
                          <a:latin typeface="Times New Roman"/>
                          <a:ea typeface="Times New Roman"/>
                          <a:cs typeface="Times New Roman"/>
                          <a:sym typeface="Times New Roman"/>
                        </a:rPr>
                        <a:t>d</a:t>
                      </a:r>
                      <a:endParaRPr>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gridSpan="8">
                  <a:txBody>
                    <a:bodyPr/>
                    <a:lstStyle/>
                    <a:p>
                      <a:pPr indent="0" lvl="0" marL="0" rtl="0" algn="ctr">
                        <a:spcBef>
                          <a:spcPts val="0"/>
                        </a:spcBef>
                        <a:spcAft>
                          <a:spcPts val="0"/>
                        </a:spcAft>
                        <a:buNone/>
                      </a:pPr>
                      <a:r>
                        <a:rPr lang="ru-RU">
                          <a:latin typeface="Times New Roman"/>
                          <a:ea typeface="Times New Roman"/>
                          <a:cs typeface="Times New Roman"/>
                          <a:sym typeface="Times New Roman"/>
                        </a:rPr>
                        <a:t>Координаталар өсімшесі</a:t>
                      </a:r>
                      <a:endParaRPr>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hMerge="1"/>
                <a:tc hMerge="1"/>
                <a:tc hMerge="1"/>
                <a:tc hMerge="1"/>
                <a:tc hMerge="1"/>
                <a:tc hMerge="1"/>
                <a:tc gridSpan="2">
                  <a:txBody>
                    <a:bodyPr/>
                    <a:lstStyle/>
                    <a:p>
                      <a:pPr indent="0" lvl="0" marL="0" rtl="0" algn="ctr">
                        <a:spcBef>
                          <a:spcPts val="0"/>
                        </a:spcBef>
                        <a:spcAft>
                          <a:spcPts val="0"/>
                        </a:spcAft>
                        <a:buNone/>
                      </a:pPr>
                      <a:r>
                        <a:rPr lang="ru-RU">
                          <a:latin typeface="Times New Roman"/>
                          <a:ea typeface="Times New Roman"/>
                          <a:cs typeface="Times New Roman"/>
                          <a:sym typeface="Times New Roman"/>
                        </a:rPr>
                        <a:t>Координаталар</a:t>
                      </a:r>
                      <a:endParaRPr>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r>
              <a:tr h="663250">
                <a:tc vMerge="1"/>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Өлшенген</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Түзетілген</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vMerge="1"/>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Бағыт атауы</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ru-RU">
                          <a:latin typeface="Times New Roman"/>
                          <a:ea typeface="Times New Roman"/>
                          <a:cs typeface="Times New Roman"/>
                          <a:sym typeface="Times New Roman"/>
                        </a:rPr>
                        <a:t>º      </a:t>
                      </a:r>
                      <a:r>
                        <a:rPr b="1" baseline="30000" lang="ru-RU">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vMerge="1"/>
                <a:tc gridSpan="4">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Есептелген</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hMerge="1"/>
                <a:tc hMerge="1"/>
                <a:tc gridSpan="4">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Түзетілген</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hMerge="1"/>
                <a:tc hMerge="1"/>
                <a:tc rowSpan="2">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X</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rowSpan="2">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Y</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53800">
                <a:tc vMerge="1"/>
                <a:tc>
                  <a:txBody>
                    <a:bodyPr/>
                    <a:lstStyle/>
                    <a:p>
                      <a:pPr indent="0" lvl="0" marL="0" rtl="0" algn="ctr">
                        <a:spcBef>
                          <a:spcPts val="0"/>
                        </a:spcBef>
                        <a:spcAft>
                          <a:spcPts val="0"/>
                        </a:spcAft>
                        <a:buNone/>
                      </a:pPr>
                      <a:r>
                        <a:rPr b="1" lang="ru-RU" sz="1600">
                          <a:latin typeface="Times New Roman"/>
                          <a:ea typeface="Times New Roman"/>
                          <a:cs typeface="Times New Roman"/>
                          <a:sym typeface="Times New Roman"/>
                        </a:rPr>
                        <a:t>º          </a:t>
                      </a:r>
                      <a:r>
                        <a:rPr b="1" baseline="30000" lang="ru-RU" sz="1600">
                          <a:latin typeface="Times New Roman"/>
                          <a:ea typeface="Times New Roman"/>
                          <a:cs typeface="Times New Roman"/>
                          <a:sym typeface="Times New Roman"/>
                        </a:rPr>
                        <a:t>/</a:t>
                      </a:r>
                      <a:endParaRPr b="1" sz="16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ru-RU" sz="1600">
                          <a:latin typeface="Times New Roman"/>
                          <a:ea typeface="Times New Roman"/>
                          <a:cs typeface="Times New Roman"/>
                          <a:sym typeface="Times New Roman"/>
                        </a:rPr>
                        <a:t>º           </a:t>
                      </a:r>
                      <a:r>
                        <a:rPr b="1" baseline="30000" lang="ru-RU" sz="1600">
                          <a:latin typeface="Times New Roman"/>
                          <a:ea typeface="Times New Roman"/>
                          <a:cs typeface="Times New Roman"/>
                          <a:sym typeface="Times New Roman"/>
                        </a:rPr>
                        <a:t>/</a:t>
                      </a:r>
                      <a:endParaRPr b="1" sz="16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vMerge="1"/>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Δ X</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Δ Y</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Δ X</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Δ Y</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vMerge="1"/>
                <a:tc vMerge="1"/>
              </a:tr>
              <a:tr h="167550">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gridSpan="2">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7</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gridSpan="2">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8</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gridSpan="2">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9</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gridSpan="2">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10</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11</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12</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70350">
                <a:tc>
                  <a:txBody>
                    <a:bodyPr/>
                    <a:lstStyle/>
                    <a:p>
                      <a:pPr indent="0" lvl="0" marL="0" rtl="0" algn="ctr">
                        <a:spcBef>
                          <a:spcPts val="0"/>
                        </a:spcBef>
                        <a:spcAft>
                          <a:spcPts val="0"/>
                        </a:spcAft>
                        <a:buNone/>
                      </a:pPr>
                      <a:r>
                        <a:rPr b="1" lang="ru-RU" sz="1200">
                          <a:latin typeface="Times New Roman"/>
                          <a:ea typeface="Times New Roman"/>
                          <a:cs typeface="Times New Roman"/>
                          <a:sym typeface="Times New Roman"/>
                        </a:rPr>
                        <a:t>5</a:t>
                      </a:r>
                      <a:endParaRPr b="1" sz="1200">
                        <a:latin typeface="Times New Roman"/>
                        <a:ea typeface="Times New Roman"/>
                        <a:cs typeface="Times New Roman"/>
                        <a:sym typeface="Times New Roman"/>
                      </a:endParaRPr>
                    </a:p>
                    <a:p>
                      <a:pPr indent="0" lvl="0" marL="0" rtl="0" algn="ctr">
                        <a:spcBef>
                          <a:spcPts val="0"/>
                        </a:spcBef>
                        <a:spcAft>
                          <a:spcPts val="0"/>
                        </a:spcAft>
                        <a:buNone/>
                      </a:pPr>
                      <a:r>
                        <a:t/>
                      </a:r>
                      <a:endParaRPr b="1"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31625">
                <a:tc>
                  <a:txBody>
                    <a:bodyPr/>
                    <a:lstStyle/>
                    <a:p>
                      <a:pPr indent="0" lvl="0" marL="0" rtl="0" algn="ctr">
                        <a:spcBef>
                          <a:spcPts val="0"/>
                        </a:spcBef>
                        <a:spcAft>
                          <a:spcPts val="0"/>
                        </a:spcAft>
                        <a:buNone/>
                      </a:pPr>
                      <a:r>
                        <a:rPr b="1" lang="ru-RU" sz="1200">
                          <a:latin typeface="Times New Roman"/>
                          <a:ea typeface="Times New Roman"/>
                          <a:cs typeface="Times New Roman"/>
                          <a:sym typeface="Times New Roman"/>
                        </a:rPr>
                        <a:t>1</a:t>
                      </a:r>
                      <a:endParaRPr b="1" sz="1200">
                        <a:latin typeface="Times New Roman"/>
                        <a:ea typeface="Times New Roman"/>
                        <a:cs typeface="Times New Roman"/>
                        <a:sym typeface="Times New Roman"/>
                      </a:endParaRPr>
                    </a:p>
                    <a:p>
                      <a:pPr indent="0" lvl="0" marL="0" rtl="0" algn="ctr">
                        <a:spcBef>
                          <a:spcPts val="0"/>
                        </a:spcBef>
                        <a:spcAft>
                          <a:spcPts val="0"/>
                        </a:spcAft>
                        <a:buNone/>
                      </a:pPr>
                      <a:r>
                        <a:t/>
                      </a:r>
                      <a:endParaRPr b="1"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97      1,7</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125,02</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31625">
                <a:tc>
                  <a:txBody>
                    <a:bodyPr/>
                    <a:lstStyle/>
                    <a:p>
                      <a:pPr indent="0" lvl="0" marL="0" rtl="0" algn="ctr">
                        <a:spcBef>
                          <a:spcPts val="0"/>
                        </a:spcBef>
                        <a:spcAft>
                          <a:spcPts val="0"/>
                        </a:spcAft>
                        <a:buNone/>
                      </a:pPr>
                      <a:r>
                        <a:rPr b="1" lang="ru-RU" sz="1200">
                          <a:latin typeface="Times New Roman"/>
                          <a:ea typeface="Times New Roman"/>
                          <a:cs typeface="Times New Roman"/>
                          <a:sym typeface="Times New Roman"/>
                        </a:rPr>
                        <a:t>2</a:t>
                      </a:r>
                      <a:endParaRPr b="1" sz="1200">
                        <a:latin typeface="Times New Roman"/>
                        <a:ea typeface="Times New Roman"/>
                        <a:cs typeface="Times New Roman"/>
                        <a:sym typeface="Times New Roman"/>
                      </a:endParaRPr>
                    </a:p>
                    <a:p>
                      <a:pPr indent="0" lvl="0" marL="0" rtl="0" algn="ctr">
                        <a:spcBef>
                          <a:spcPts val="0"/>
                        </a:spcBef>
                        <a:spcAft>
                          <a:spcPts val="0"/>
                        </a:spcAft>
                        <a:buNone/>
                      </a:pPr>
                      <a:r>
                        <a:t/>
                      </a:r>
                      <a:endParaRPr b="1"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108    51,2</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101,21</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31625">
                <a:tc>
                  <a:txBody>
                    <a:bodyPr/>
                    <a:lstStyle/>
                    <a:p>
                      <a:pPr indent="0" lvl="0" marL="0" rtl="0" algn="ctr">
                        <a:spcBef>
                          <a:spcPts val="0"/>
                        </a:spcBef>
                        <a:spcAft>
                          <a:spcPts val="0"/>
                        </a:spcAft>
                        <a:buNone/>
                      </a:pPr>
                      <a:r>
                        <a:rPr b="1" lang="ru-RU" sz="1200">
                          <a:latin typeface="Times New Roman"/>
                          <a:ea typeface="Times New Roman"/>
                          <a:cs typeface="Times New Roman"/>
                          <a:sym typeface="Times New Roman"/>
                        </a:rPr>
                        <a:t>3</a:t>
                      </a:r>
                      <a:endParaRPr b="1" sz="1200">
                        <a:latin typeface="Times New Roman"/>
                        <a:ea typeface="Times New Roman"/>
                        <a:cs typeface="Times New Roman"/>
                        <a:sym typeface="Times New Roman"/>
                      </a:endParaRPr>
                    </a:p>
                    <a:p>
                      <a:pPr indent="0" lvl="0" marL="0" rtl="0" algn="ctr">
                        <a:spcBef>
                          <a:spcPts val="0"/>
                        </a:spcBef>
                        <a:spcAft>
                          <a:spcPts val="0"/>
                        </a:spcAft>
                        <a:buNone/>
                      </a:pPr>
                      <a:r>
                        <a:t/>
                      </a:r>
                      <a:endParaRPr b="1"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112    06,7</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97,86</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31625">
                <a:tc>
                  <a:txBody>
                    <a:bodyPr/>
                    <a:lstStyle/>
                    <a:p>
                      <a:pPr indent="0" lvl="0" marL="0" rtl="0" algn="ctr">
                        <a:spcBef>
                          <a:spcPts val="0"/>
                        </a:spcBef>
                        <a:spcAft>
                          <a:spcPts val="0"/>
                        </a:spcAft>
                        <a:buNone/>
                      </a:pPr>
                      <a:r>
                        <a:rPr b="1" lang="ru-RU" sz="1200">
                          <a:latin typeface="Times New Roman"/>
                          <a:ea typeface="Times New Roman"/>
                          <a:cs typeface="Times New Roman"/>
                          <a:sym typeface="Times New Roman"/>
                        </a:rPr>
                        <a:t>4</a:t>
                      </a:r>
                      <a:endParaRPr b="1" sz="1200">
                        <a:latin typeface="Times New Roman"/>
                        <a:ea typeface="Times New Roman"/>
                        <a:cs typeface="Times New Roman"/>
                        <a:sym typeface="Times New Roman"/>
                      </a:endParaRPr>
                    </a:p>
                    <a:p>
                      <a:pPr indent="0" lvl="0" marL="0" rtl="0" algn="ctr">
                        <a:spcBef>
                          <a:spcPts val="0"/>
                        </a:spcBef>
                        <a:spcAft>
                          <a:spcPts val="0"/>
                        </a:spcAft>
                        <a:buNone/>
                      </a:pPr>
                      <a:r>
                        <a:t/>
                      </a:r>
                      <a:endParaRPr b="1"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114    42,4</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108,02</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31625">
                <a:tc>
                  <a:txBody>
                    <a:bodyPr/>
                    <a:lstStyle/>
                    <a:p>
                      <a:pPr indent="0" lvl="0" marL="0" rtl="0" algn="ctr">
                        <a:spcBef>
                          <a:spcPts val="0"/>
                        </a:spcBef>
                        <a:spcAft>
                          <a:spcPts val="0"/>
                        </a:spcAft>
                        <a:buNone/>
                      </a:pPr>
                      <a:r>
                        <a:rPr b="1" lang="ru-RU" sz="1200">
                          <a:latin typeface="Times New Roman"/>
                          <a:ea typeface="Times New Roman"/>
                          <a:cs typeface="Times New Roman"/>
                          <a:sym typeface="Times New Roman"/>
                        </a:rPr>
                        <a:t>5</a:t>
                      </a:r>
                      <a:endParaRPr b="1" sz="1200">
                        <a:latin typeface="Times New Roman"/>
                        <a:ea typeface="Times New Roman"/>
                        <a:cs typeface="Times New Roman"/>
                        <a:sym typeface="Times New Roman"/>
                      </a:endParaRPr>
                    </a:p>
                    <a:p>
                      <a:pPr indent="0" lvl="0" marL="0" rtl="0" algn="ctr">
                        <a:spcBef>
                          <a:spcPts val="0"/>
                        </a:spcBef>
                        <a:spcAft>
                          <a:spcPts val="0"/>
                        </a:spcAft>
                        <a:buNone/>
                      </a:pPr>
                      <a:r>
                        <a:t/>
                      </a:r>
                      <a:endParaRPr b="1"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107    07,2</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116,59</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65" name="Google Shape;165;gf1e284583e_0_11"/>
          <p:cNvSpPr txBox="1"/>
          <p:nvPr/>
        </p:nvSpPr>
        <p:spPr>
          <a:xfrm>
            <a:off x="9443150" y="2808375"/>
            <a:ext cx="1968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sz="2000">
                <a:latin typeface="Cambria"/>
                <a:ea typeface="Cambria"/>
                <a:cs typeface="Cambria"/>
                <a:sym typeface="Cambria"/>
              </a:rPr>
              <a:t>Тұйықталған теодолиттік жүріс</a:t>
            </a:r>
            <a:endParaRPr sz="2000">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f1e284583e_0_21"/>
          <p:cNvSpPr txBox="1"/>
          <p:nvPr>
            <p:ph type="title"/>
          </p:nvPr>
        </p:nvSpPr>
        <p:spPr>
          <a:xfrm>
            <a:off x="489925" y="244600"/>
            <a:ext cx="10515600" cy="1108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ru-RU" sz="3900">
                <a:latin typeface="Cambria"/>
                <a:ea typeface="Cambria"/>
                <a:cs typeface="Cambria"/>
                <a:sym typeface="Cambria"/>
              </a:rPr>
              <a:t>Теодолиттік жүріс өлшемдерін өңдеу</a:t>
            </a:r>
            <a:endParaRPr sz="3900">
              <a:latin typeface="Cambria"/>
              <a:ea typeface="Cambria"/>
              <a:cs typeface="Cambria"/>
              <a:sym typeface="Cambria"/>
            </a:endParaRPr>
          </a:p>
        </p:txBody>
      </p:sp>
      <p:sp>
        <p:nvSpPr>
          <p:cNvPr id="172" name="Google Shape;172;gf1e284583e_0_2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73" name="Google Shape;173;gf1e284583e_0_21"/>
          <p:cNvSpPr txBox="1"/>
          <p:nvPr/>
        </p:nvSpPr>
        <p:spPr>
          <a:xfrm>
            <a:off x="9858375" y="2783725"/>
            <a:ext cx="2210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sz="2000">
                <a:latin typeface="Cambria"/>
                <a:ea typeface="Cambria"/>
                <a:cs typeface="Cambria"/>
                <a:sym typeface="Cambria"/>
              </a:rPr>
              <a:t>Тұйықталмаған теодолиттік жүріс</a:t>
            </a:r>
            <a:endParaRPr sz="2000">
              <a:latin typeface="Cambria"/>
              <a:ea typeface="Cambria"/>
              <a:cs typeface="Cambria"/>
              <a:sym typeface="Cambria"/>
            </a:endParaRPr>
          </a:p>
        </p:txBody>
      </p:sp>
      <p:graphicFrame>
        <p:nvGraphicFramePr>
          <p:cNvPr id="174" name="Google Shape;174;gf1e284583e_0_21"/>
          <p:cNvGraphicFramePr/>
          <p:nvPr/>
        </p:nvGraphicFramePr>
        <p:xfrm>
          <a:off x="433675" y="1167425"/>
          <a:ext cx="3000000" cy="3000000"/>
        </p:xfrm>
        <a:graphic>
          <a:graphicData uri="http://schemas.openxmlformats.org/drawingml/2006/table">
            <a:tbl>
              <a:tblPr bandCol="1" bandRow="1">
                <a:noFill/>
                <a:tableStyleId>{14F588CD-5D34-446B-B60A-8D0F6827718B}</a:tableStyleId>
              </a:tblPr>
              <a:tblGrid>
                <a:gridCol w="662975"/>
                <a:gridCol w="401800"/>
                <a:gridCol w="401800"/>
                <a:gridCol w="382850"/>
                <a:gridCol w="382850"/>
                <a:gridCol w="803650"/>
                <a:gridCol w="499475"/>
                <a:gridCol w="404625"/>
                <a:gridCol w="904100"/>
                <a:gridCol w="346050"/>
                <a:gridCol w="401800"/>
                <a:gridCol w="382850"/>
                <a:gridCol w="382850"/>
                <a:gridCol w="382850"/>
                <a:gridCol w="401800"/>
                <a:gridCol w="382850"/>
                <a:gridCol w="382850"/>
                <a:gridCol w="632875"/>
                <a:gridCol w="632875"/>
              </a:tblGrid>
              <a:tr h="173675">
                <a:tc rowSpan="3">
                  <a:txBody>
                    <a:bodyPr/>
                    <a:lstStyle/>
                    <a:p>
                      <a:pPr indent="17780" lvl="0" marL="0" rtl="0" algn="ctr">
                        <a:spcBef>
                          <a:spcPts val="0"/>
                        </a:spcBef>
                        <a:spcAft>
                          <a:spcPts val="0"/>
                        </a:spcAft>
                        <a:buNone/>
                      </a:pPr>
                      <a:r>
                        <a:rPr lang="ru-RU" sz="1200">
                          <a:latin typeface="Times New Roman"/>
                          <a:ea typeface="Times New Roman"/>
                          <a:cs typeface="Times New Roman"/>
                          <a:sym typeface="Times New Roman"/>
                        </a:rPr>
                        <a:t> № вершин</a:t>
                      </a:r>
                      <a:endParaRPr sz="1200">
                        <a:latin typeface="Times New Roman"/>
                        <a:ea typeface="Times New Roman"/>
                        <a:cs typeface="Times New Roman"/>
                        <a:sym typeface="Times New Roman"/>
                      </a:endParaRPr>
                    </a:p>
                  </a:txBody>
                  <a:tcPr marT="0" marB="0" marR="73025" marL="73025" anchor="ctr"/>
                </a:tc>
                <a:tc gridSpan="4">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Горизонтальные углы</a:t>
                      </a:r>
                      <a:endParaRPr sz="1200">
                        <a:latin typeface="Times New Roman"/>
                        <a:ea typeface="Times New Roman"/>
                        <a:cs typeface="Times New Roman"/>
                        <a:sym typeface="Times New Roman"/>
                      </a:endParaRPr>
                    </a:p>
                  </a:txBody>
                  <a:tcPr marT="0" marB="0" marR="73025" marL="73025"/>
                </a:tc>
                <a:tc hMerge="1"/>
                <a:tc hMerge="1"/>
                <a:tc hMerge="1"/>
                <a:tc rowSpan="3">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Дирекци-онные</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углы</a:t>
                      </a:r>
                      <a:endParaRPr sz="1200">
                        <a:latin typeface="Times New Roman"/>
                        <a:ea typeface="Times New Roman"/>
                        <a:cs typeface="Times New Roman"/>
                        <a:sym typeface="Times New Roman"/>
                      </a:endParaRPr>
                    </a:p>
                    <a:p>
                      <a:pPr indent="0" lvl="0" marL="0" rtl="0" algn="just">
                        <a:spcBef>
                          <a:spcPts val="0"/>
                        </a:spcBef>
                        <a:spcAft>
                          <a:spcPts val="0"/>
                        </a:spcAft>
                        <a:buNone/>
                      </a:pPr>
                      <a:r>
                        <a:t/>
                      </a:r>
                      <a:endParaRPr sz="1200">
                        <a:latin typeface="Times New Roman"/>
                        <a:ea typeface="Times New Roman"/>
                        <a:cs typeface="Times New Roman"/>
                        <a:sym typeface="Times New Roman"/>
                      </a:endParaRPr>
                    </a:p>
                    <a:p>
                      <a:pPr indent="0" lvl="0" marL="0" rtl="0" algn="just">
                        <a:spcBef>
                          <a:spcPts val="0"/>
                        </a:spcBef>
                        <a:spcAft>
                          <a:spcPts val="0"/>
                        </a:spcAft>
                        <a:buNone/>
                      </a:pPr>
                      <a:r>
                        <a:t/>
                      </a:r>
                      <a:endParaRPr sz="800">
                        <a:latin typeface="Times New Roman"/>
                        <a:ea typeface="Times New Roman"/>
                        <a:cs typeface="Times New Roman"/>
                        <a:sym typeface="Times New Roman"/>
                      </a:endParaRPr>
                    </a:p>
                    <a:p>
                      <a:pPr indent="0" lvl="0" marL="0" rtl="0" algn="just">
                        <a:spcBef>
                          <a:spcPts val="0"/>
                        </a:spcBef>
                        <a:spcAft>
                          <a:spcPts val="0"/>
                        </a:spcAft>
                        <a:buNone/>
                      </a:pPr>
                      <a:r>
                        <a:rPr lang="ru-RU" sz="800">
                          <a:latin typeface="Times New Roman"/>
                          <a:ea typeface="Times New Roman"/>
                          <a:cs typeface="Times New Roman"/>
                          <a:sym typeface="Times New Roman"/>
                        </a:rPr>
                        <a:t>   о            /          </a:t>
                      </a:r>
                      <a:endParaRPr sz="800">
                        <a:latin typeface="Times New Roman"/>
                        <a:ea typeface="Times New Roman"/>
                        <a:cs typeface="Times New Roman"/>
                        <a:sym typeface="Times New Roman"/>
                      </a:endParaRPr>
                    </a:p>
                    <a:p>
                      <a:pPr indent="0" lvl="0" marL="0" rtl="0" algn="just">
                        <a:spcBef>
                          <a:spcPts val="0"/>
                        </a:spcBef>
                        <a:spcAft>
                          <a:spcPts val="0"/>
                        </a:spcAft>
                        <a:buNone/>
                      </a:pPr>
                      <a:r>
                        <a:rPr lang="ru-RU"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0" marB="0" marR="73025" marL="73025"/>
                </a:tc>
                <a:tc gridSpan="2" rowSpan="2">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       Румбы</a:t>
                      </a:r>
                      <a:endParaRPr sz="1200">
                        <a:latin typeface="Times New Roman"/>
                        <a:ea typeface="Times New Roman"/>
                        <a:cs typeface="Times New Roman"/>
                        <a:sym typeface="Times New Roman"/>
                      </a:endParaRPr>
                    </a:p>
                  </a:txBody>
                  <a:tcPr marT="0" marB="0" marR="73025" marL="73025" anchor="ctr"/>
                </a:tc>
                <a:tc rowSpan="2" hMerge="1"/>
                <a:tc rowSpan="3">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Горизонталь-ные</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проложения</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d</a:t>
                      </a:r>
                      <a:endParaRPr sz="1200">
                        <a:latin typeface="Times New Roman"/>
                        <a:ea typeface="Times New Roman"/>
                        <a:cs typeface="Times New Roman"/>
                        <a:sym typeface="Times New Roman"/>
                      </a:endParaRPr>
                    </a:p>
                  </a:txBody>
                  <a:tcPr marT="0" marB="0" marR="73025" marL="73025"/>
                </a:tc>
                <a:tc gridSpan="8">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Приращения координат</a:t>
                      </a:r>
                      <a:endParaRPr sz="1200">
                        <a:latin typeface="Times New Roman"/>
                        <a:ea typeface="Times New Roman"/>
                        <a:cs typeface="Times New Roman"/>
                        <a:sym typeface="Times New Roman"/>
                      </a:endParaRPr>
                    </a:p>
                  </a:txBody>
                  <a:tcPr marT="0" marB="0" marR="73025" marL="73025" anchor="ctr"/>
                </a:tc>
                <a:tc hMerge="1"/>
                <a:tc hMerge="1"/>
                <a:tc hMerge="1"/>
                <a:tc hMerge="1"/>
                <a:tc hMerge="1"/>
                <a:tc hMerge="1"/>
                <a:tc hMerge="1"/>
                <a:tc gridSpan="2" rowSpan="2">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Координаты</a:t>
                      </a:r>
                      <a:endParaRPr sz="1200">
                        <a:latin typeface="Times New Roman"/>
                        <a:ea typeface="Times New Roman"/>
                        <a:cs typeface="Times New Roman"/>
                        <a:sym typeface="Times New Roman"/>
                      </a:endParaRPr>
                    </a:p>
                  </a:txBody>
                  <a:tcPr marT="0" marB="0" marR="73025" marL="73025" anchor="ctr"/>
                </a:tc>
                <a:tc rowSpan="2" hMerge="1"/>
              </a:tr>
              <a:tr h="173675">
                <a:tc vMerge="1"/>
                <a:tc gridSpan="2">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измер.</a:t>
                      </a:r>
                      <a:endParaRPr sz="1200">
                        <a:latin typeface="Times New Roman"/>
                        <a:ea typeface="Times New Roman"/>
                        <a:cs typeface="Times New Roman"/>
                        <a:sym typeface="Times New Roman"/>
                      </a:endParaRPr>
                    </a:p>
                  </a:txBody>
                  <a:tcPr marT="0" marB="0" marR="73025" marL="73025"/>
                </a:tc>
                <a:tc hMerge="1"/>
                <a:tc gridSpan="2">
                  <a:txBody>
                    <a:bodyPr/>
                    <a:lstStyle/>
                    <a:p>
                      <a:pPr indent="45720" lvl="0" marL="0" rtl="0" algn="ctr">
                        <a:spcBef>
                          <a:spcPts val="0"/>
                        </a:spcBef>
                        <a:spcAft>
                          <a:spcPts val="0"/>
                        </a:spcAft>
                        <a:buNone/>
                      </a:pPr>
                      <a:r>
                        <a:rPr lang="ru-RU" sz="1200">
                          <a:latin typeface="Times New Roman"/>
                          <a:ea typeface="Times New Roman"/>
                          <a:cs typeface="Times New Roman"/>
                          <a:sym typeface="Times New Roman"/>
                        </a:rPr>
                        <a:t>испр.</a:t>
                      </a:r>
                      <a:endParaRPr sz="1200">
                        <a:latin typeface="Times New Roman"/>
                        <a:ea typeface="Times New Roman"/>
                        <a:cs typeface="Times New Roman"/>
                        <a:sym typeface="Times New Roman"/>
                      </a:endParaRPr>
                    </a:p>
                  </a:txBody>
                  <a:tcPr marT="0" marB="0" marR="73025" marL="73025"/>
                </a:tc>
                <a:tc hMerge="1"/>
                <a:tc vMerge="1"/>
                <a:tc gridSpan="2" vMerge="1"/>
                <a:tc hMerge="1" vMerge="1"/>
                <a:tc vMerge="1"/>
                <a:tc gridSpan="4">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вычисленные</a:t>
                      </a:r>
                      <a:endParaRPr sz="1200">
                        <a:latin typeface="Times New Roman"/>
                        <a:ea typeface="Times New Roman"/>
                        <a:cs typeface="Times New Roman"/>
                        <a:sym typeface="Times New Roman"/>
                      </a:endParaRPr>
                    </a:p>
                  </a:txBody>
                  <a:tcPr marT="0" marB="0" marR="73025" marL="73025"/>
                </a:tc>
                <a:tc hMerge="1"/>
                <a:tc hMerge="1"/>
                <a:tc hMerge="1"/>
                <a:tc gridSpan="4">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исправленные</a:t>
                      </a:r>
                      <a:endParaRPr sz="1200">
                        <a:latin typeface="Times New Roman"/>
                        <a:ea typeface="Times New Roman"/>
                        <a:cs typeface="Times New Roman"/>
                        <a:sym typeface="Times New Roman"/>
                      </a:endParaRPr>
                    </a:p>
                  </a:txBody>
                  <a:tcPr marT="0" marB="0" marR="73025" marL="73025"/>
                </a:tc>
                <a:tc hMerge="1"/>
                <a:tc hMerge="1"/>
                <a:tc hMerge="1"/>
                <a:tc gridSpan="2" vMerge="1"/>
                <a:tc hMerge="1" vMerge="1"/>
              </a:tr>
              <a:tr h="804250">
                <a:tc vMerge="1"/>
                <a:tc gridSpan="2">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800">
                          <a:latin typeface="Times New Roman"/>
                          <a:ea typeface="Times New Roman"/>
                          <a:cs typeface="Times New Roman"/>
                          <a:sym typeface="Times New Roman"/>
                        </a:rPr>
                        <a:t>О                     о             /</a:t>
                      </a:r>
                      <a:endParaRPr sz="800">
                        <a:latin typeface="Times New Roman"/>
                        <a:ea typeface="Times New Roman"/>
                        <a:cs typeface="Times New Roman"/>
                        <a:sym typeface="Times New Roman"/>
                      </a:endParaRPr>
                    </a:p>
                  </a:txBody>
                  <a:tcPr marT="0" marB="0" marR="73025" marL="73025"/>
                </a:tc>
                <a:tc hMerge="1"/>
                <a:tc gridSpan="2">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800">
                          <a:latin typeface="Times New Roman"/>
                          <a:ea typeface="Times New Roman"/>
                          <a:cs typeface="Times New Roman"/>
                          <a:sym typeface="Times New Roman"/>
                        </a:rPr>
                        <a:t>О                  о            /</a:t>
                      </a:r>
                      <a:endParaRPr sz="800">
                        <a:latin typeface="Times New Roman"/>
                        <a:ea typeface="Times New Roman"/>
                        <a:cs typeface="Times New Roman"/>
                        <a:sym typeface="Times New Roman"/>
                      </a:endParaRPr>
                    </a:p>
                  </a:txBody>
                  <a:tcPr marT="0" marB="0" marR="73025" marL="73025"/>
                </a:tc>
                <a:tc hMerge="1"/>
                <a:tc vMerge="1"/>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Назв.</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напр.</a:t>
                      </a:r>
                      <a:endParaRPr sz="1200">
                        <a:latin typeface="Times New Roman"/>
                        <a:ea typeface="Times New Roman"/>
                        <a:cs typeface="Times New Roman"/>
                        <a:sym typeface="Times New Roman"/>
                      </a:endParaRPr>
                    </a:p>
                  </a:txBody>
                  <a:tcPr marT="0" marB="0" marR="73025" marL="73025"/>
                </a:tc>
                <a:tc>
                  <a:txBody>
                    <a:bodyPr/>
                    <a:lstStyle/>
                    <a:p>
                      <a:pPr indent="0" lvl="0" marL="0" rtl="0" algn="just">
                        <a:spcBef>
                          <a:spcPts val="0"/>
                        </a:spcBef>
                        <a:spcAft>
                          <a:spcPts val="0"/>
                        </a:spcAft>
                        <a:buNone/>
                      </a:pPr>
                      <a:r>
                        <a:t/>
                      </a:r>
                      <a:endParaRPr sz="1200">
                        <a:latin typeface="Times New Roman"/>
                        <a:ea typeface="Times New Roman"/>
                        <a:cs typeface="Times New Roman"/>
                        <a:sym typeface="Times New Roman"/>
                      </a:endParaRPr>
                    </a:p>
                    <a:p>
                      <a:pPr indent="0" lvl="0" marL="0" rtl="0" algn="just">
                        <a:spcBef>
                          <a:spcPts val="0"/>
                        </a:spcBef>
                        <a:spcAft>
                          <a:spcPts val="0"/>
                        </a:spcAft>
                        <a:buNone/>
                      </a:pPr>
                      <a:r>
                        <a:rPr lang="ru-RU" sz="800">
                          <a:latin typeface="Times New Roman"/>
                          <a:ea typeface="Times New Roman"/>
                          <a:cs typeface="Times New Roman"/>
                          <a:sym typeface="Times New Roman"/>
                        </a:rPr>
                        <a:t>о      /</a:t>
                      </a:r>
                      <a:endParaRPr sz="800">
                        <a:latin typeface="Times New Roman"/>
                        <a:ea typeface="Times New Roman"/>
                        <a:cs typeface="Times New Roman"/>
                        <a:sym typeface="Times New Roman"/>
                      </a:endParaRPr>
                    </a:p>
                  </a:txBody>
                  <a:tcPr marT="0" marB="0" marR="73025" marL="73025"/>
                </a:tc>
                <a:tc vMerge="1"/>
                <a:tc>
                  <a:txBody>
                    <a:bodyPr/>
                    <a:lstStyle/>
                    <a:p>
                      <a:pPr indent="15240" lvl="0" marL="0" rtl="0" algn="ctr">
                        <a:spcBef>
                          <a:spcPts val="0"/>
                        </a:spcBef>
                        <a:spcAft>
                          <a:spcPts val="0"/>
                        </a:spcAft>
                        <a:buNone/>
                      </a:pPr>
                      <a:r>
                        <a:rPr lang="ru-RU"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indent="15240" lvl="0" marL="0" rtl="0" algn="ctr">
                        <a:spcBef>
                          <a:spcPts val="0"/>
                        </a:spcBef>
                        <a:spcAft>
                          <a:spcPts val="0"/>
                        </a:spcAft>
                        <a:buNone/>
                      </a:pPr>
                      <a:r>
                        <a:rPr lang="ru-RU"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0" marB="0" marR="73025" marL="73025" anchor="ctr"/>
                </a:tc>
                <a:tc>
                  <a:txBody>
                    <a:bodyPr/>
                    <a:lstStyle/>
                    <a:p>
                      <a:pPr indent="-20955" lvl="0" marL="0" rtl="0" algn="ctr">
                        <a:spcBef>
                          <a:spcPts val="0"/>
                        </a:spcBef>
                        <a:spcAft>
                          <a:spcPts val="0"/>
                        </a:spcAft>
                        <a:buNone/>
                      </a:pPr>
                      <a:r>
                        <a:rPr lang="ru-RU" sz="1200">
                          <a:latin typeface="Times New Roman"/>
                          <a:ea typeface="Times New Roman"/>
                          <a:cs typeface="Times New Roman"/>
                          <a:sym typeface="Times New Roman"/>
                        </a:rPr>
                        <a:t>Δ X</a:t>
                      </a:r>
                      <a:endParaRPr sz="1200">
                        <a:latin typeface="Times New Roman"/>
                        <a:ea typeface="Times New Roman"/>
                        <a:cs typeface="Times New Roman"/>
                        <a:sym typeface="Times New Roman"/>
                      </a:endParaRPr>
                    </a:p>
                  </a:txBody>
                  <a:tcPr marT="0" marB="0" marR="73025" marL="73025" anchor="ctr"/>
                </a:tc>
                <a:tc>
                  <a:txBody>
                    <a:bodyPr/>
                    <a:lstStyle/>
                    <a:p>
                      <a:pPr indent="15240" lvl="0" marL="0" rtl="0" algn="ctr">
                        <a:spcBef>
                          <a:spcPts val="0"/>
                        </a:spcBef>
                        <a:spcAft>
                          <a:spcPts val="0"/>
                        </a:spcAft>
                        <a:buNone/>
                      </a:pPr>
                      <a:r>
                        <a:rPr lang="ru-RU"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indent="-20955" lvl="0" marL="0" rtl="0" algn="ctr">
                        <a:spcBef>
                          <a:spcPts val="0"/>
                        </a:spcBef>
                        <a:spcAft>
                          <a:spcPts val="0"/>
                        </a:spcAft>
                        <a:buNone/>
                      </a:pPr>
                      <a:r>
                        <a:rPr lang="ru-RU"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0" marB="0" marR="73025" marL="73025" anchor="ctr"/>
                </a:tc>
                <a:tc>
                  <a:txBody>
                    <a:bodyPr/>
                    <a:lstStyle/>
                    <a:p>
                      <a:pPr indent="-20955" lvl="0" marL="0" rtl="0" algn="ctr">
                        <a:spcBef>
                          <a:spcPts val="0"/>
                        </a:spcBef>
                        <a:spcAft>
                          <a:spcPts val="0"/>
                        </a:spcAft>
                        <a:buNone/>
                      </a:pPr>
                      <a:r>
                        <a:rPr lang="ru-RU" sz="1200">
                          <a:latin typeface="Times New Roman"/>
                          <a:ea typeface="Times New Roman"/>
                          <a:cs typeface="Times New Roman"/>
                          <a:sym typeface="Times New Roman"/>
                        </a:rPr>
                        <a:t>ΔУ</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0" marB="0" marR="73025" marL="73025" anchor="ctr"/>
                </a:tc>
                <a:tc>
                  <a:txBody>
                    <a:bodyPr/>
                    <a:lstStyle/>
                    <a:p>
                      <a:pPr indent="20955" lvl="0" marL="0" rtl="0" algn="ctr">
                        <a:spcBef>
                          <a:spcPts val="0"/>
                        </a:spcBef>
                        <a:spcAft>
                          <a:spcPts val="0"/>
                        </a:spcAft>
                        <a:buNone/>
                      </a:pPr>
                      <a:r>
                        <a:rPr lang="ru-RU" sz="1200">
                          <a:latin typeface="Times New Roman"/>
                          <a:ea typeface="Times New Roman"/>
                          <a:cs typeface="Times New Roman"/>
                          <a:sym typeface="Times New Roman"/>
                        </a:rPr>
                        <a:t>Δ X</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indent="20955" lvl="0" marL="0" rtl="0" algn="ctr">
                        <a:spcBef>
                          <a:spcPts val="0"/>
                        </a:spcBef>
                        <a:spcAft>
                          <a:spcPts val="0"/>
                        </a:spcAft>
                        <a:buNone/>
                      </a:pPr>
                      <a:r>
                        <a:rPr lang="ru-RU"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0" marB="0" marR="73025" marL="73025" anchor="ctr"/>
                </a:tc>
                <a:tc>
                  <a:txBody>
                    <a:bodyPr/>
                    <a:lstStyle/>
                    <a:p>
                      <a:pPr indent="20955" lvl="0" marL="0" rtl="0" algn="ctr">
                        <a:spcBef>
                          <a:spcPts val="0"/>
                        </a:spcBef>
                        <a:spcAft>
                          <a:spcPts val="0"/>
                        </a:spcAft>
                        <a:buNone/>
                      </a:pPr>
                      <a:r>
                        <a:rPr lang="ru-RU" sz="1200">
                          <a:latin typeface="Times New Roman"/>
                          <a:ea typeface="Times New Roman"/>
                          <a:cs typeface="Times New Roman"/>
                          <a:sym typeface="Times New Roman"/>
                        </a:rPr>
                        <a:t>ΔУ</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Х</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У</a:t>
                      </a:r>
                      <a:endParaRPr sz="1200">
                        <a:latin typeface="Times New Roman"/>
                        <a:ea typeface="Times New Roman"/>
                        <a:cs typeface="Times New Roman"/>
                        <a:sym typeface="Times New Roman"/>
                      </a:endParaRPr>
                    </a:p>
                  </a:txBody>
                  <a:tcPr marT="0" marB="0" marR="73025" marL="73025" anchor="ctr"/>
                </a:tc>
              </a:tr>
              <a:tr h="173675">
                <a:tc>
                  <a:txBody>
                    <a:bodyPr/>
                    <a:lstStyle/>
                    <a:p>
                      <a:pPr indent="-132080" lvl="0" marL="0" rtl="0" algn="ctr">
                        <a:spcBef>
                          <a:spcPts val="0"/>
                        </a:spcBef>
                        <a:spcAft>
                          <a:spcPts val="0"/>
                        </a:spcAft>
                        <a:buNone/>
                      </a:pPr>
                      <a:r>
                        <a:rPr lang="ru-RU"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0" marB="0" marR="73025" marL="73025"/>
                </a:tc>
                <a:tc gridSpan="2">
                  <a:txBody>
                    <a:bodyPr/>
                    <a:lstStyle/>
                    <a:p>
                      <a:pPr indent="45720" lvl="0" marL="0" rtl="0" algn="ctr">
                        <a:spcBef>
                          <a:spcPts val="0"/>
                        </a:spcBef>
                        <a:spcAft>
                          <a:spcPts val="0"/>
                        </a:spcAft>
                        <a:buNone/>
                      </a:pPr>
                      <a:r>
                        <a:rPr lang="ru-RU"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0" marB="0" marR="73025" marL="73025"/>
                </a:tc>
                <a:tc hMerge="1"/>
                <a:tc gridSpan="2">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T="0" marB="0" marR="73025" marL="73025"/>
                </a:tc>
                <a:tc hMerge="1"/>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0" marB="0" marR="73025" marL="73025"/>
                </a:tc>
                <a:tc gridSpan="2">
                  <a:txBody>
                    <a:bodyPr/>
                    <a:lstStyle/>
                    <a:p>
                      <a:pPr indent="-28575" lvl="0" marL="0" rtl="0" algn="ctr">
                        <a:spcBef>
                          <a:spcPts val="0"/>
                        </a:spcBef>
                        <a:spcAft>
                          <a:spcPts val="0"/>
                        </a:spcAft>
                        <a:buNone/>
                      </a:pPr>
                      <a:r>
                        <a:rPr lang="ru-RU"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T="0" marB="0" marR="73025" marL="73025"/>
                </a:tc>
                <a:tc hMerge="1"/>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T="0" marB="0" marR="73025" marL="73025"/>
                </a:tc>
                <a:tc gridSpan="2">
                  <a:txBody>
                    <a:bodyPr/>
                    <a:lstStyle/>
                    <a:p>
                      <a:pPr indent="15240" lvl="0" marL="0" rtl="0" algn="ctr">
                        <a:spcBef>
                          <a:spcPts val="0"/>
                        </a:spcBef>
                        <a:spcAft>
                          <a:spcPts val="0"/>
                        </a:spcAft>
                        <a:buNone/>
                      </a:pPr>
                      <a:r>
                        <a:rPr lang="ru-RU" sz="1200">
                          <a:latin typeface="Times New Roman"/>
                          <a:ea typeface="Times New Roman"/>
                          <a:cs typeface="Times New Roman"/>
                          <a:sym typeface="Times New Roman"/>
                        </a:rPr>
                        <a:t>7</a:t>
                      </a:r>
                      <a:endParaRPr sz="1200">
                        <a:latin typeface="Times New Roman"/>
                        <a:ea typeface="Times New Roman"/>
                        <a:cs typeface="Times New Roman"/>
                        <a:sym typeface="Times New Roman"/>
                      </a:endParaRPr>
                    </a:p>
                  </a:txBody>
                  <a:tcPr marT="0" marB="0" marR="73025" marL="73025"/>
                </a:tc>
                <a:tc hMerge="1"/>
                <a:tc gridSpan="2">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8</a:t>
                      </a:r>
                      <a:endParaRPr sz="1200">
                        <a:latin typeface="Times New Roman"/>
                        <a:ea typeface="Times New Roman"/>
                        <a:cs typeface="Times New Roman"/>
                        <a:sym typeface="Times New Roman"/>
                      </a:endParaRPr>
                    </a:p>
                  </a:txBody>
                  <a:tcPr marT="0" marB="0" marR="73025" marL="73025"/>
                </a:tc>
                <a:tc hMerge="1"/>
                <a:tc gridSpan="2">
                  <a:txBody>
                    <a:bodyPr/>
                    <a:lstStyle/>
                    <a:p>
                      <a:pPr indent="57150" lvl="0" marL="0" rtl="0" algn="ctr">
                        <a:spcBef>
                          <a:spcPts val="0"/>
                        </a:spcBef>
                        <a:spcAft>
                          <a:spcPts val="0"/>
                        </a:spcAft>
                        <a:buNone/>
                      </a:pPr>
                      <a:r>
                        <a:rPr lang="ru-RU" sz="1200">
                          <a:latin typeface="Times New Roman"/>
                          <a:ea typeface="Times New Roman"/>
                          <a:cs typeface="Times New Roman"/>
                          <a:sym typeface="Times New Roman"/>
                        </a:rPr>
                        <a:t>9</a:t>
                      </a:r>
                      <a:endParaRPr sz="1200">
                        <a:latin typeface="Times New Roman"/>
                        <a:ea typeface="Times New Roman"/>
                        <a:cs typeface="Times New Roman"/>
                        <a:sym typeface="Times New Roman"/>
                      </a:endParaRPr>
                    </a:p>
                  </a:txBody>
                  <a:tcPr marT="0" marB="0" marR="73025" marL="73025"/>
                </a:tc>
                <a:tc hMerge="1"/>
                <a:tc gridSpan="2">
                  <a:txBody>
                    <a:bodyPr/>
                    <a:lstStyle/>
                    <a:p>
                      <a:pPr indent="20955" lvl="0" marL="0" rtl="0" algn="ctr">
                        <a:spcBef>
                          <a:spcPts val="0"/>
                        </a:spcBef>
                        <a:spcAft>
                          <a:spcPts val="0"/>
                        </a:spcAft>
                        <a:buNone/>
                      </a:pPr>
                      <a:r>
                        <a:rPr lang="ru-RU" sz="1200">
                          <a:latin typeface="Times New Roman"/>
                          <a:ea typeface="Times New Roman"/>
                          <a:cs typeface="Times New Roman"/>
                          <a:sym typeface="Times New Roman"/>
                        </a:rPr>
                        <a:t>10</a:t>
                      </a:r>
                      <a:endParaRPr sz="1200">
                        <a:latin typeface="Times New Roman"/>
                        <a:ea typeface="Times New Roman"/>
                        <a:cs typeface="Times New Roman"/>
                        <a:sym typeface="Times New Roman"/>
                      </a:endParaRPr>
                    </a:p>
                  </a:txBody>
                  <a:tcPr marT="0" marB="0" marR="73025" marL="73025"/>
                </a:tc>
                <a:tc hMerge="1"/>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11</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12</a:t>
                      </a:r>
                      <a:endParaRPr sz="1200">
                        <a:latin typeface="Times New Roman"/>
                        <a:ea typeface="Times New Roman"/>
                        <a:cs typeface="Times New Roman"/>
                        <a:sym typeface="Times New Roman"/>
                      </a:endParaRPr>
                    </a:p>
                  </a:txBody>
                  <a:tcPr marT="0" marB="0" marR="73025" marL="73025"/>
                </a:tc>
              </a:tr>
              <a:tr h="347325">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ПЗ-I</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r>
              <a:tr h="521000">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ПЗ-I I</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163</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07,4</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51,38</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rPr lang="ru-RU" sz="1100">
                          <a:latin typeface="Times New Roman"/>
                          <a:ea typeface="Times New Roman"/>
                          <a:cs typeface="Times New Roman"/>
                          <a:sym typeface="Times New Roman"/>
                        </a:rPr>
                        <a:t>33256,19</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rPr lang="ru-RU" sz="1100">
                          <a:latin typeface="Times New Roman"/>
                          <a:ea typeface="Times New Roman"/>
                          <a:cs typeface="Times New Roman"/>
                          <a:sym typeface="Times New Roman"/>
                        </a:rPr>
                        <a:t>17653,78</a:t>
                      </a:r>
                      <a:endParaRPr sz="1100">
                        <a:latin typeface="Times New Roman"/>
                        <a:ea typeface="Times New Roman"/>
                        <a:cs typeface="Times New Roman"/>
                        <a:sym typeface="Times New Roman"/>
                      </a:endParaRPr>
                    </a:p>
                  </a:txBody>
                  <a:tcPr marT="0" marB="0" marR="73025" marL="73025"/>
                </a:tc>
              </a:tr>
              <a:tr h="521000">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ВУ-1</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290</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29,2</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146,80</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r>
              <a:tr h="521000">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ВУ-2</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143</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02,3</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156,35</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tc>
              </a:tr>
              <a:tr h="347325">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ВУ-3</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228</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rPr lang="ru-RU" sz="1200">
                          <a:latin typeface="Times New Roman"/>
                          <a:ea typeface="Times New Roman"/>
                          <a:cs typeface="Times New Roman"/>
                          <a:sym typeface="Times New Roman"/>
                        </a:rPr>
                        <a:t>58,1</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142,55</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r>
              <a:tr h="521000">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ВУ-4</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154</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55,9</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136,50</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r>
              <a:tr h="521000">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ВУ-5</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245</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17,0</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44,63</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r>
              <a:tr h="521000">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Круглая</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209</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32,2</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r>
              <a:tr h="347325">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rPr lang="ru-RU" sz="1200">
                          <a:latin typeface="Times New Roman"/>
                          <a:ea typeface="Times New Roman"/>
                          <a:cs typeface="Times New Roman"/>
                          <a:sym typeface="Times New Roman"/>
                        </a:rPr>
                        <a:t>ПЗ-III</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nchor="ctr"/>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c>
                  <a:txBody>
                    <a:bodyPr/>
                    <a:lstStyle/>
                    <a:p>
                      <a:pPr indent="0" lvl="0" marL="0" rtl="0" algn="ctr">
                        <a:spcBef>
                          <a:spcPts val="0"/>
                        </a:spcBef>
                        <a:spcAft>
                          <a:spcPts val="0"/>
                        </a:spcAft>
                        <a:buNone/>
                      </a:pPr>
                      <a:r>
                        <a:t/>
                      </a:r>
                      <a:endParaRPr sz="1100">
                        <a:latin typeface="Times New Roman"/>
                        <a:ea typeface="Times New Roman"/>
                        <a:cs typeface="Times New Roman"/>
                        <a:sym typeface="Times New Roman"/>
                      </a:endParaRPr>
                    </a:p>
                  </a:txBody>
                  <a:tcPr marT="0" marB="0" marR="73025" marL="730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f1e284583e_0_3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ru-RU" sz="2900">
                <a:latin typeface="Cambria"/>
                <a:ea typeface="Cambria"/>
                <a:cs typeface="Cambria"/>
                <a:sym typeface="Cambria"/>
              </a:rPr>
              <a:t>Бұрыштық қиыспаушылықты және дирекциондық бұрышты анықтау</a:t>
            </a:r>
            <a:endParaRPr sz="2900">
              <a:latin typeface="Cambria"/>
              <a:ea typeface="Cambria"/>
              <a:cs typeface="Cambria"/>
              <a:sym typeface="Cambria"/>
            </a:endParaRPr>
          </a:p>
        </p:txBody>
      </p:sp>
      <p:sp>
        <p:nvSpPr>
          <p:cNvPr id="181" name="Google Shape;181;gf1e284583e_0_3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ru-RU"/>
              <a:t>‹#›</a:t>
            </a:fld>
            <a:endParaRPr/>
          </a:p>
        </p:txBody>
      </p:sp>
      <p:pic>
        <p:nvPicPr>
          <p:cNvPr id="182" name="Google Shape;182;gf1e284583e_0_32"/>
          <p:cNvPicPr preferRelativeResize="0"/>
          <p:nvPr/>
        </p:nvPicPr>
        <p:blipFill rotWithShape="1">
          <a:blip r:embed="rId3">
            <a:alphaModFix/>
          </a:blip>
          <a:srcRect b="21497" l="26574" r="27779" t="36728"/>
          <a:stretch/>
        </p:blipFill>
        <p:spPr>
          <a:xfrm>
            <a:off x="838200" y="1721200"/>
            <a:ext cx="5572123" cy="3415601"/>
          </a:xfrm>
          <a:prstGeom prst="rect">
            <a:avLst/>
          </a:prstGeom>
          <a:noFill/>
          <a:ln>
            <a:noFill/>
          </a:ln>
        </p:spPr>
      </p:pic>
      <p:pic>
        <p:nvPicPr>
          <p:cNvPr id="183" name="Google Shape;183;gf1e284583e_0_32"/>
          <p:cNvPicPr preferRelativeResize="0"/>
          <p:nvPr/>
        </p:nvPicPr>
        <p:blipFill rotWithShape="1">
          <a:blip r:embed="rId4">
            <a:alphaModFix/>
          </a:blip>
          <a:srcRect b="20952" l="24198" r="27270" t="32090"/>
          <a:stretch/>
        </p:blipFill>
        <p:spPr>
          <a:xfrm>
            <a:off x="6410325" y="1690825"/>
            <a:ext cx="4943477" cy="34459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f1e284583e_0_5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ru-RU" sz="2900">
                <a:latin typeface="Cambria"/>
                <a:ea typeface="Cambria"/>
                <a:cs typeface="Cambria"/>
                <a:sym typeface="Cambria"/>
              </a:rPr>
              <a:t>Румбтарды және олардың бағыттарын анықтау</a:t>
            </a:r>
            <a:endParaRPr sz="2900">
              <a:latin typeface="Cambria"/>
              <a:ea typeface="Cambria"/>
              <a:cs typeface="Cambria"/>
              <a:sym typeface="Cambria"/>
            </a:endParaRPr>
          </a:p>
        </p:txBody>
      </p:sp>
      <p:sp>
        <p:nvSpPr>
          <p:cNvPr id="190" name="Google Shape;190;gf1e284583e_0_5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graphicFrame>
        <p:nvGraphicFramePr>
          <p:cNvPr id="191" name="Google Shape;191;gf1e284583e_0_53"/>
          <p:cNvGraphicFramePr/>
          <p:nvPr/>
        </p:nvGraphicFramePr>
        <p:xfrm>
          <a:off x="838200" y="1532050"/>
          <a:ext cx="3000000" cy="3000000"/>
        </p:xfrm>
        <a:graphic>
          <a:graphicData uri="http://schemas.openxmlformats.org/drawingml/2006/table">
            <a:tbl>
              <a:tblPr bandRow="1">
                <a:noFill/>
                <a:tableStyleId>{14F588CD-5D34-446B-B60A-8D0F6827718B}</a:tableStyleId>
              </a:tblPr>
              <a:tblGrid>
                <a:gridCol w="1219550"/>
                <a:gridCol w="2314650"/>
                <a:gridCol w="1621675"/>
                <a:gridCol w="2250100"/>
              </a:tblGrid>
              <a:tr h="1016950">
                <a:tc>
                  <a:txBody>
                    <a:bodyPr/>
                    <a:lstStyle/>
                    <a:p>
                      <a:pPr indent="0" lvl="0" marL="0" rtl="0" algn="l">
                        <a:spcBef>
                          <a:spcPts val="0"/>
                        </a:spcBef>
                        <a:spcAft>
                          <a:spcPts val="0"/>
                        </a:spcAft>
                        <a:buNone/>
                      </a:pPr>
                      <a:r>
                        <a:rPr lang="ru-RU">
                          <a:latin typeface="Times"/>
                          <a:ea typeface="Times"/>
                          <a:cs typeface="Times"/>
                          <a:sym typeface="Times"/>
                        </a:rPr>
                        <a:t>Ширектер</a:t>
                      </a:r>
                      <a:endParaRPr>
                        <a:latin typeface="Times"/>
                        <a:ea typeface="Times"/>
                        <a:cs typeface="Times"/>
                        <a:sym typeface="Times"/>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ru-RU">
                          <a:latin typeface="Times"/>
                          <a:ea typeface="Times"/>
                          <a:cs typeface="Times"/>
                          <a:sym typeface="Times"/>
                        </a:rPr>
                        <a:t>Дирекциондық бұрыштардың өзгеруі</a:t>
                      </a:r>
                      <a:endParaRPr>
                        <a:latin typeface="Times"/>
                        <a:ea typeface="Times"/>
                        <a:cs typeface="Times"/>
                        <a:sym typeface="Times"/>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ru-RU">
                          <a:latin typeface="Times"/>
                          <a:ea typeface="Times"/>
                          <a:cs typeface="Times"/>
                          <a:sym typeface="Times"/>
                        </a:rPr>
                        <a:t>Румбтардың аттары</a:t>
                      </a:r>
                      <a:endParaRPr>
                        <a:latin typeface="Times"/>
                        <a:ea typeface="Times"/>
                        <a:cs typeface="Times"/>
                        <a:sym typeface="Times"/>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ru-RU">
                          <a:latin typeface="Times"/>
                          <a:ea typeface="Times"/>
                          <a:cs typeface="Times"/>
                          <a:sym typeface="Times"/>
                        </a:rPr>
                        <a:t>Байланыс формалары</a:t>
                      </a:r>
                      <a:endParaRPr>
                        <a:latin typeface="Times"/>
                        <a:ea typeface="Times"/>
                        <a:cs typeface="Times"/>
                        <a:sym typeface="Times"/>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750625">
                <a:tc>
                  <a:txBody>
                    <a:bodyPr/>
                    <a:lstStyle/>
                    <a:p>
                      <a:pPr indent="450215" lvl="0" marL="0" rtl="0" algn="ctr">
                        <a:spcBef>
                          <a:spcPts val="0"/>
                        </a:spcBef>
                        <a:spcAft>
                          <a:spcPts val="0"/>
                        </a:spcAft>
                        <a:buNone/>
                      </a:pPr>
                      <a:r>
                        <a:rPr lang="ru-RU">
                          <a:latin typeface="Times"/>
                          <a:ea typeface="Times"/>
                          <a:cs typeface="Times"/>
                          <a:sym typeface="Times"/>
                        </a:rPr>
                        <a:t>I</a:t>
                      </a:r>
                      <a:endParaRPr>
                        <a:latin typeface="Times"/>
                        <a:ea typeface="Times"/>
                        <a:cs typeface="Times"/>
                        <a:sym typeface="Times"/>
                      </a:endParaRPr>
                    </a:p>
                    <a:p>
                      <a:pPr indent="450215" lvl="0" marL="0" rtl="0" algn="ctr">
                        <a:spcBef>
                          <a:spcPts val="0"/>
                        </a:spcBef>
                        <a:spcAft>
                          <a:spcPts val="0"/>
                        </a:spcAft>
                        <a:buNone/>
                      </a:pPr>
                      <a:r>
                        <a:rPr lang="ru-RU">
                          <a:latin typeface="Times"/>
                          <a:ea typeface="Times"/>
                          <a:cs typeface="Times"/>
                          <a:sym typeface="Times"/>
                        </a:rPr>
                        <a:t>II</a:t>
                      </a:r>
                      <a:endParaRPr>
                        <a:latin typeface="Times"/>
                        <a:ea typeface="Times"/>
                        <a:cs typeface="Times"/>
                        <a:sym typeface="Times"/>
                      </a:endParaRPr>
                    </a:p>
                    <a:p>
                      <a:pPr indent="450215" lvl="0" marL="0" rtl="0" algn="ctr">
                        <a:spcBef>
                          <a:spcPts val="0"/>
                        </a:spcBef>
                        <a:spcAft>
                          <a:spcPts val="0"/>
                        </a:spcAft>
                        <a:buNone/>
                      </a:pPr>
                      <a:r>
                        <a:rPr lang="ru-RU">
                          <a:latin typeface="Times"/>
                          <a:ea typeface="Times"/>
                          <a:cs typeface="Times"/>
                          <a:sym typeface="Times"/>
                        </a:rPr>
                        <a:t>III</a:t>
                      </a:r>
                      <a:endParaRPr>
                        <a:latin typeface="Times"/>
                        <a:ea typeface="Times"/>
                        <a:cs typeface="Times"/>
                        <a:sym typeface="Times"/>
                      </a:endParaRPr>
                    </a:p>
                    <a:p>
                      <a:pPr indent="450215" lvl="0" marL="0" rtl="0" algn="ctr">
                        <a:spcBef>
                          <a:spcPts val="0"/>
                        </a:spcBef>
                        <a:spcAft>
                          <a:spcPts val="0"/>
                        </a:spcAft>
                        <a:buNone/>
                      </a:pPr>
                      <a:r>
                        <a:rPr lang="ru-RU">
                          <a:latin typeface="Times"/>
                          <a:ea typeface="Times"/>
                          <a:cs typeface="Times"/>
                          <a:sym typeface="Times"/>
                        </a:rPr>
                        <a:t>IV</a:t>
                      </a:r>
                      <a:endParaRPr>
                        <a:latin typeface="Times"/>
                        <a:ea typeface="Times"/>
                        <a:cs typeface="Times"/>
                        <a:sym typeface="Time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450215" lvl="0" marL="0" rtl="0" algn="ctr">
                        <a:spcBef>
                          <a:spcPts val="0"/>
                        </a:spcBef>
                        <a:spcAft>
                          <a:spcPts val="0"/>
                        </a:spcAft>
                        <a:buNone/>
                      </a:pPr>
                      <a:r>
                        <a:rPr lang="ru-RU">
                          <a:latin typeface="Times"/>
                          <a:ea typeface="Times"/>
                          <a:cs typeface="Times"/>
                          <a:sym typeface="Times"/>
                        </a:rPr>
                        <a:t>0°-тан 90°-қа</a:t>
                      </a:r>
                      <a:endParaRPr>
                        <a:latin typeface="Times"/>
                        <a:ea typeface="Times"/>
                        <a:cs typeface="Times"/>
                        <a:sym typeface="Times"/>
                      </a:endParaRPr>
                    </a:p>
                    <a:p>
                      <a:pPr indent="450215" lvl="0" marL="0" rtl="0" algn="ctr">
                        <a:spcBef>
                          <a:spcPts val="0"/>
                        </a:spcBef>
                        <a:spcAft>
                          <a:spcPts val="0"/>
                        </a:spcAft>
                        <a:buNone/>
                      </a:pPr>
                      <a:r>
                        <a:rPr lang="ru-RU">
                          <a:latin typeface="Times"/>
                          <a:ea typeface="Times"/>
                          <a:cs typeface="Times"/>
                          <a:sym typeface="Times"/>
                        </a:rPr>
                        <a:t>90°-тан 180°-қа</a:t>
                      </a:r>
                      <a:endParaRPr>
                        <a:latin typeface="Times"/>
                        <a:ea typeface="Times"/>
                        <a:cs typeface="Times"/>
                        <a:sym typeface="Times"/>
                      </a:endParaRPr>
                    </a:p>
                    <a:p>
                      <a:pPr indent="450215" lvl="0" marL="0" rtl="0" algn="ctr">
                        <a:spcBef>
                          <a:spcPts val="0"/>
                        </a:spcBef>
                        <a:spcAft>
                          <a:spcPts val="0"/>
                        </a:spcAft>
                        <a:buNone/>
                      </a:pPr>
                      <a:r>
                        <a:rPr lang="ru-RU">
                          <a:latin typeface="Times"/>
                          <a:ea typeface="Times"/>
                          <a:cs typeface="Times"/>
                          <a:sym typeface="Times"/>
                        </a:rPr>
                        <a:t>180°-тан 270°-қа</a:t>
                      </a:r>
                      <a:endParaRPr>
                        <a:latin typeface="Times"/>
                        <a:ea typeface="Times"/>
                        <a:cs typeface="Times"/>
                        <a:sym typeface="Times"/>
                      </a:endParaRPr>
                    </a:p>
                    <a:p>
                      <a:pPr indent="450215" lvl="0" marL="0" rtl="0" algn="ctr">
                        <a:spcBef>
                          <a:spcPts val="0"/>
                        </a:spcBef>
                        <a:spcAft>
                          <a:spcPts val="0"/>
                        </a:spcAft>
                        <a:buNone/>
                      </a:pPr>
                      <a:r>
                        <a:rPr lang="ru-RU">
                          <a:latin typeface="Times"/>
                          <a:ea typeface="Times"/>
                          <a:cs typeface="Times"/>
                          <a:sym typeface="Times"/>
                        </a:rPr>
                        <a:t>270°-тан 360°-қа</a:t>
                      </a:r>
                      <a:endParaRPr>
                        <a:latin typeface="Times"/>
                        <a:ea typeface="Times"/>
                        <a:cs typeface="Times"/>
                        <a:sym typeface="Time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450215" lvl="0" marL="0" rtl="0" algn="l">
                        <a:spcBef>
                          <a:spcPts val="0"/>
                        </a:spcBef>
                        <a:spcAft>
                          <a:spcPts val="0"/>
                        </a:spcAft>
                        <a:buNone/>
                      </a:pPr>
                      <a:r>
                        <a:rPr lang="ru-RU">
                          <a:latin typeface="Times"/>
                          <a:ea typeface="Times"/>
                          <a:cs typeface="Times"/>
                          <a:sym typeface="Times"/>
                        </a:rPr>
                        <a:t>СШ</a:t>
                      </a:r>
                      <a:endParaRPr>
                        <a:latin typeface="Times"/>
                        <a:ea typeface="Times"/>
                        <a:cs typeface="Times"/>
                        <a:sym typeface="Times"/>
                      </a:endParaRPr>
                    </a:p>
                    <a:p>
                      <a:pPr indent="450215" lvl="0" marL="0" rtl="0" algn="ctr">
                        <a:spcBef>
                          <a:spcPts val="0"/>
                        </a:spcBef>
                        <a:spcAft>
                          <a:spcPts val="0"/>
                        </a:spcAft>
                        <a:buNone/>
                      </a:pPr>
                      <a:r>
                        <a:rPr lang="ru-RU">
                          <a:latin typeface="Times"/>
                          <a:ea typeface="Times"/>
                          <a:cs typeface="Times"/>
                          <a:sym typeface="Times"/>
                        </a:rPr>
                        <a:t>ОШ</a:t>
                      </a:r>
                      <a:endParaRPr>
                        <a:latin typeface="Times"/>
                        <a:ea typeface="Times"/>
                        <a:cs typeface="Times"/>
                        <a:sym typeface="Times"/>
                      </a:endParaRPr>
                    </a:p>
                    <a:p>
                      <a:pPr indent="450215" lvl="0" marL="0" rtl="0" algn="ctr">
                        <a:spcBef>
                          <a:spcPts val="0"/>
                        </a:spcBef>
                        <a:spcAft>
                          <a:spcPts val="0"/>
                        </a:spcAft>
                        <a:buNone/>
                      </a:pPr>
                      <a:r>
                        <a:rPr lang="ru-RU">
                          <a:latin typeface="Times"/>
                          <a:ea typeface="Times"/>
                          <a:cs typeface="Times"/>
                          <a:sym typeface="Times"/>
                        </a:rPr>
                        <a:t>ОБ</a:t>
                      </a:r>
                      <a:endParaRPr>
                        <a:latin typeface="Times"/>
                        <a:ea typeface="Times"/>
                        <a:cs typeface="Times"/>
                        <a:sym typeface="Times"/>
                      </a:endParaRPr>
                    </a:p>
                    <a:p>
                      <a:pPr indent="450215" lvl="0" marL="0" rtl="0" algn="ctr">
                        <a:spcBef>
                          <a:spcPts val="0"/>
                        </a:spcBef>
                        <a:spcAft>
                          <a:spcPts val="0"/>
                        </a:spcAft>
                        <a:buNone/>
                      </a:pPr>
                      <a:r>
                        <a:rPr b="1" i="1" lang="ru-RU">
                          <a:latin typeface="Times"/>
                          <a:ea typeface="Times"/>
                          <a:cs typeface="Times"/>
                          <a:sym typeface="Times"/>
                        </a:rPr>
                        <a:t>СБ</a:t>
                      </a:r>
                      <a:endParaRPr b="1" baseline="-25000" i="1">
                        <a:latin typeface="Times"/>
                        <a:ea typeface="Times"/>
                        <a:cs typeface="Times"/>
                        <a:sym typeface="Time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450215" lvl="0" marL="0" rtl="0" algn="ctr">
                        <a:spcBef>
                          <a:spcPts val="0"/>
                        </a:spcBef>
                        <a:spcAft>
                          <a:spcPts val="0"/>
                        </a:spcAft>
                        <a:buNone/>
                      </a:pPr>
                      <a:r>
                        <a:rPr lang="ru-RU">
                          <a:latin typeface="Times"/>
                          <a:ea typeface="Times"/>
                          <a:cs typeface="Times"/>
                          <a:sym typeface="Times"/>
                        </a:rPr>
                        <a:t>r</a:t>
                      </a:r>
                      <a:r>
                        <a:rPr baseline="-25000" lang="ru-RU">
                          <a:latin typeface="Times"/>
                          <a:ea typeface="Times"/>
                          <a:cs typeface="Times"/>
                          <a:sym typeface="Times"/>
                        </a:rPr>
                        <a:t>1</a:t>
                      </a:r>
                      <a:r>
                        <a:rPr lang="ru-RU">
                          <a:latin typeface="Times"/>
                          <a:ea typeface="Times"/>
                          <a:cs typeface="Times"/>
                          <a:sym typeface="Times"/>
                        </a:rPr>
                        <a:t>=α</a:t>
                      </a:r>
                      <a:r>
                        <a:rPr baseline="-25000" lang="ru-RU">
                          <a:latin typeface="Times"/>
                          <a:ea typeface="Times"/>
                          <a:cs typeface="Times"/>
                          <a:sym typeface="Times"/>
                        </a:rPr>
                        <a:t>1</a:t>
                      </a:r>
                      <a:endParaRPr>
                        <a:latin typeface="Times"/>
                        <a:ea typeface="Times"/>
                        <a:cs typeface="Times"/>
                        <a:sym typeface="Times"/>
                      </a:endParaRPr>
                    </a:p>
                    <a:p>
                      <a:pPr indent="450215" lvl="0" marL="0" rtl="0" algn="ctr">
                        <a:spcBef>
                          <a:spcPts val="0"/>
                        </a:spcBef>
                        <a:spcAft>
                          <a:spcPts val="0"/>
                        </a:spcAft>
                        <a:buNone/>
                      </a:pPr>
                      <a:r>
                        <a:rPr lang="ru-RU">
                          <a:latin typeface="Times"/>
                          <a:ea typeface="Times"/>
                          <a:cs typeface="Times"/>
                          <a:sym typeface="Times"/>
                        </a:rPr>
                        <a:t>r</a:t>
                      </a:r>
                      <a:r>
                        <a:rPr baseline="-25000" lang="ru-RU">
                          <a:latin typeface="Times"/>
                          <a:ea typeface="Times"/>
                          <a:cs typeface="Times"/>
                          <a:sym typeface="Times"/>
                        </a:rPr>
                        <a:t>2</a:t>
                      </a:r>
                      <a:r>
                        <a:rPr lang="ru-RU">
                          <a:latin typeface="Times"/>
                          <a:ea typeface="Times"/>
                          <a:cs typeface="Times"/>
                          <a:sym typeface="Times"/>
                        </a:rPr>
                        <a:t>=180°-α</a:t>
                      </a:r>
                      <a:r>
                        <a:rPr baseline="-25000" lang="ru-RU">
                          <a:latin typeface="Times"/>
                          <a:ea typeface="Times"/>
                          <a:cs typeface="Times"/>
                          <a:sym typeface="Times"/>
                        </a:rPr>
                        <a:t>2</a:t>
                      </a:r>
                      <a:endParaRPr baseline="-25000">
                        <a:latin typeface="Times"/>
                        <a:ea typeface="Times"/>
                        <a:cs typeface="Times"/>
                        <a:sym typeface="Times"/>
                      </a:endParaRPr>
                    </a:p>
                    <a:p>
                      <a:pPr indent="450215" lvl="0" marL="0" rtl="0" algn="ctr">
                        <a:spcBef>
                          <a:spcPts val="0"/>
                        </a:spcBef>
                        <a:spcAft>
                          <a:spcPts val="0"/>
                        </a:spcAft>
                        <a:buNone/>
                      </a:pPr>
                      <a:r>
                        <a:rPr lang="ru-RU">
                          <a:latin typeface="Times"/>
                          <a:ea typeface="Times"/>
                          <a:cs typeface="Times"/>
                          <a:sym typeface="Times"/>
                        </a:rPr>
                        <a:t>r</a:t>
                      </a:r>
                      <a:r>
                        <a:rPr baseline="-25000" lang="ru-RU">
                          <a:latin typeface="Times"/>
                          <a:ea typeface="Times"/>
                          <a:cs typeface="Times"/>
                          <a:sym typeface="Times"/>
                        </a:rPr>
                        <a:t>3</a:t>
                      </a:r>
                      <a:r>
                        <a:rPr lang="ru-RU">
                          <a:latin typeface="Times"/>
                          <a:ea typeface="Times"/>
                          <a:cs typeface="Times"/>
                          <a:sym typeface="Times"/>
                        </a:rPr>
                        <a:t>=α</a:t>
                      </a:r>
                      <a:r>
                        <a:rPr baseline="-25000" lang="ru-RU">
                          <a:latin typeface="Times"/>
                          <a:ea typeface="Times"/>
                          <a:cs typeface="Times"/>
                          <a:sym typeface="Times"/>
                        </a:rPr>
                        <a:t>3</a:t>
                      </a:r>
                      <a:r>
                        <a:rPr lang="ru-RU">
                          <a:latin typeface="Times"/>
                          <a:ea typeface="Times"/>
                          <a:cs typeface="Times"/>
                          <a:sym typeface="Times"/>
                        </a:rPr>
                        <a:t>-180°</a:t>
                      </a:r>
                      <a:endParaRPr>
                        <a:latin typeface="Times"/>
                        <a:ea typeface="Times"/>
                        <a:cs typeface="Times"/>
                        <a:sym typeface="Times"/>
                      </a:endParaRPr>
                    </a:p>
                    <a:p>
                      <a:pPr indent="450215" lvl="0" marL="0" rtl="0" algn="ctr">
                        <a:spcBef>
                          <a:spcPts val="0"/>
                        </a:spcBef>
                        <a:spcAft>
                          <a:spcPts val="0"/>
                        </a:spcAft>
                        <a:buNone/>
                      </a:pPr>
                      <a:r>
                        <a:rPr b="1" i="1" lang="ru-RU">
                          <a:latin typeface="Times"/>
                          <a:ea typeface="Times"/>
                          <a:cs typeface="Times"/>
                          <a:sym typeface="Times"/>
                        </a:rPr>
                        <a:t>r</a:t>
                      </a:r>
                      <a:r>
                        <a:rPr b="1" baseline="-25000" i="1" lang="ru-RU">
                          <a:latin typeface="Times"/>
                          <a:ea typeface="Times"/>
                          <a:cs typeface="Times"/>
                          <a:sym typeface="Times"/>
                        </a:rPr>
                        <a:t>4</a:t>
                      </a:r>
                      <a:r>
                        <a:rPr b="1" i="1" lang="ru-RU">
                          <a:latin typeface="Times"/>
                          <a:ea typeface="Times"/>
                          <a:cs typeface="Times"/>
                          <a:sym typeface="Times"/>
                        </a:rPr>
                        <a:t>=360°-α</a:t>
                      </a:r>
                      <a:r>
                        <a:rPr b="1" baseline="-25000" i="1" lang="ru-RU">
                          <a:latin typeface="Times"/>
                          <a:ea typeface="Times"/>
                          <a:cs typeface="Times"/>
                          <a:sym typeface="Times"/>
                        </a:rPr>
                        <a:t>4</a:t>
                      </a:r>
                      <a:endParaRPr b="1" baseline="-25000" i="1">
                        <a:latin typeface="Times"/>
                        <a:ea typeface="Times"/>
                        <a:cs typeface="Times"/>
                        <a:sym typeface="Time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f1e284583e_0_6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ru-RU" sz="2900">
                <a:latin typeface="Cambria"/>
                <a:ea typeface="Cambria"/>
                <a:cs typeface="Cambria"/>
                <a:sym typeface="Cambria"/>
              </a:rPr>
              <a:t>Координаталар өсімшелерін анықтау және түзету еңгізу</a:t>
            </a:r>
            <a:endParaRPr sz="2900">
              <a:latin typeface="Cambria"/>
              <a:ea typeface="Cambria"/>
              <a:cs typeface="Cambria"/>
              <a:sym typeface="Cambria"/>
            </a:endParaRPr>
          </a:p>
        </p:txBody>
      </p:sp>
      <p:sp>
        <p:nvSpPr>
          <p:cNvPr id="198" name="Google Shape;198;gf1e284583e_0_6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pic>
        <p:nvPicPr>
          <p:cNvPr id="199" name="Google Shape;199;gf1e284583e_0_63"/>
          <p:cNvPicPr preferRelativeResize="0"/>
          <p:nvPr/>
        </p:nvPicPr>
        <p:blipFill rotWithShape="1">
          <a:blip r:embed="rId3">
            <a:alphaModFix/>
          </a:blip>
          <a:srcRect b="15595" l="25803" r="29267" t="38602"/>
          <a:stretch/>
        </p:blipFill>
        <p:spPr>
          <a:xfrm>
            <a:off x="838200" y="1690825"/>
            <a:ext cx="5572123" cy="3445976"/>
          </a:xfrm>
          <a:prstGeom prst="rect">
            <a:avLst/>
          </a:prstGeom>
          <a:noFill/>
          <a:ln>
            <a:noFill/>
          </a:ln>
        </p:spPr>
      </p:pic>
      <p:pic>
        <p:nvPicPr>
          <p:cNvPr id="200" name="Google Shape;200;gf1e284583e_0_63"/>
          <p:cNvPicPr preferRelativeResize="0"/>
          <p:nvPr/>
        </p:nvPicPr>
        <p:blipFill rotWithShape="1">
          <a:blip r:embed="rId4">
            <a:alphaModFix/>
          </a:blip>
          <a:srcRect b="2734" l="24959" r="30285" t="32460"/>
          <a:stretch/>
        </p:blipFill>
        <p:spPr>
          <a:xfrm>
            <a:off x="6410325" y="1690825"/>
            <a:ext cx="5256298" cy="34459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f1e284583e_0_7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ru-RU" sz="2900">
                <a:latin typeface="Cambria"/>
                <a:ea typeface="Cambria"/>
                <a:cs typeface="Cambria"/>
                <a:sym typeface="Cambria"/>
              </a:rPr>
              <a:t>Координаталарды анықтау</a:t>
            </a:r>
            <a:endParaRPr sz="2900">
              <a:latin typeface="Cambria"/>
              <a:ea typeface="Cambria"/>
              <a:cs typeface="Cambria"/>
              <a:sym typeface="Cambria"/>
            </a:endParaRPr>
          </a:p>
        </p:txBody>
      </p:sp>
      <p:sp>
        <p:nvSpPr>
          <p:cNvPr id="207" name="Google Shape;207;gf1e284583e_0_7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pic>
        <p:nvPicPr>
          <p:cNvPr id="208" name="Google Shape;208;gf1e284583e_0_73"/>
          <p:cNvPicPr preferRelativeResize="0"/>
          <p:nvPr/>
        </p:nvPicPr>
        <p:blipFill rotWithShape="1">
          <a:blip r:embed="rId3">
            <a:alphaModFix/>
          </a:blip>
          <a:srcRect b="1767" l="23498" r="29211" t="28375"/>
          <a:stretch/>
        </p:blipFill>
        <p:spPr>
          <a:xfrm>
            <a:off x="2491375" y="1690825"/>
            <a:ext cx="6375802" cy="47653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u-RU" sz="3800">
                <a:latin typeface="Cambria"/>
                <a:ea typeface="Cambria"/>
                <a:cs typeface="Cambria"/>
                <a:sym typeface="Cambria"/>
              </a:rPr>
              <a:t>Теодолиттік жүрістердің мақсаты мен түрлері</a:t>
            </a:r>
            <a:endParaRPr sz="3800">
              <a:latin typeface="Cambria"/>
              <a:ea typeface="Cambria"/>
              <a:cs typeface="Cambria"/>
              <a:sym typeface="Cambria"/>
            </a:endParaRPr>
          </a:p>
        </p:txBody>
      </p:sp>
      <p:sp>
        <p:nvSpPr>
          <p:cNvPr id="94" name="Google Shape;94;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1000"/>
              </a:spcBef>
              <a:spcAft>
                <a:spcPts val="0"/>
              </a:spcAft>
              <a:buClr>
                <a:schemeClr val="dk1"/>
              </a:buClr>
              <a:buSzPts val="1100"/>
              <a:buFont typeface="Arial"/>
              <a:buNone/>
            </a:pPr>
            <a:r>
              <a:rPr lang="ru-RU" sz="2500">
                <a:latin typeface="Cambria"/>
                <a:ea typeface="Cambria"/>
                <a:cs typeface="Cambria"/>
                <a:sym typeface="Cambria"/>
              </a:rPr>
              <a:t>Мемлекеттік Геодезиялық тордың пункттері бір-бірінен салыстырмалы түрде алыс орналасқан. Мысалы, 4-класстың пункттері 2-5 км қашықтықта орналасқан. Топографиялық және басқа геодезиялық және маркшейдерлік жұмыстарды орындау үшін геодезиялық торды жиілетеді, яғни бір ауданға тірек пункттерінің санын көбейтеді.</a:t>
            </a:r>
            <a:endParaRPr sz="2500">
              <a:latin typeface="Cambria"/>
              <a:ea typeface="Cambria"/>
              <a:cs typeface="Cambria"/>
              <a:sym typeface="Cambria"/>
            </a:endParaRPr>
          </a:p>
          <a:p>
            <a:pPr indent="0" lvl="0" marL="0" rtl="0" algn="just">
              <a:lnSpc>
                <a:spcPct val="80000"/>
              </a:lnSpc>
              <a:spcBef>
                <a:spcPts val="1000"/>
              </a:spcBef>
              <a:spcAft>
                <a:spcPts val="0"/>
              </a:spcAft>
              <a:buClr>
                <a:schemeClr val="dk1"/>
              </a:buClr>
              <a:buSzPts val="1100"/>
              <a:buFont typeface="Arial"/>
              <a:buNone/>
            </a:pPr>
            <a:r>
              <a:rPr lang="ru-RU" sz="2500">
                <a:latin typeface="Cambria"/>
                <a:ea typeface="Cambria"/>
                <a:cs typeface="Cambria"/>
                <a:sym typeface="Cambria"/>
              </a:rPr>
              <a:t>Жоғарыда айтылғандай, 1 және 2 разрядты жиілету торлары триангуляция немесе трилатерация үшбұрыштарының тізбегі түрінде немесе жалғыз полигонометриялық жүрістер немесе олардың жүйелері түрінде жасалады.</a:t>
            </a:r>
            <a:endParaRPr sz="2500">
              <a:latin typeface="Cambria"/>
              <a:ea typeface="Cambria"/>
              <a:cs typeface="Cambria"/>
              <a:sym typeface="Cambria"/>
            </a:endParaRPr>
          </a:p>
          <a:p>
            <a:pPr indent="0" lvl="0" marL="0" rtl="0" algn="just">
              <a:lnSpc>
                <a:spcPct val="80000"/>
              </a:lnSpc>
              <a:spcBef>
                <a:spcPts val="1000"/>
              </a:spcBef>
              <a:spcAft>
                <a:spcPts val="0"/>
              </a:spcAft>
              <a:buClr>
                <a:schemeClr val="dk1"/>
              </a:buClr>
              <a:buSzPts val="2800"/>
              <a:buNone/>
            </a:pPr>
            <a:r>
              <a:t/>
            </a:r>
            <a:endParaRPr sz="2500">
              <a:latin typeface="Cambria"/>
              <a:ea typeface="Cambria"/>
              <a:cs typeface="Cambria"/>
              <a:sym typeface="Cambria"/>
            </a:endParaRPr>
          </a:p>
        </p:txBody>
      </p:sp>
      <p:sp>
        <p:nvSpPr>
          <p:cNvPr id="95" name="Google Shape;95;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u-RU" sz="4200">
                <a:latin typeface="Cambria"/>
                <a:ea typeface="Cambria"/>
                <a:cs typeface="Cambria"/>
                <a:sym typeface="Cambria"/>
              </a:rPr>
              <a:t>Геодезиялық түсіріс торлары</a:t>
            </a:r>
            <a:endParaRPr sz="4200">
              <a:latin typeface="Cambria"/>
              <a:ea typeface="Cambria"/>
              <a:cs typeface="Cambria"/>
              <a:sym typeface="Cambria"/>
            </a:endParaRPr>
          </a:p>
        </p:txBody>
      </p:sp>
      <p:sp>
        <p:nvSpPr>
          <p:cNvPr id="101" name="Google Shape;10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ru-RU" sz="2600">
                <a:latin typeface="Cambria"/>
                <a:ea typeface="Cambria"/>
                <a:cs typeface="Cambria"/>
                <a:sym typeface="Cambria"/>
              </a:rPr>
              <a:t>Топографиялық түсірілімдердің орындалуын қамтамасыз ететін тығыздыққа дейін геодезиялық жоспарлы және биіктік негізін жасау мақсатында құрылады. Түсіру желісінің пункттері триангуляциялық желілерді салу, теодолиттік жүрістерді салу арқылы орындалады.</a:t>
            </a:r>
            <a:endParaRPr sz="2600">
              <a:latin typeface="Cambria"/>
              <a:ea typeface="Cambria"/>
              <a:cs typeface="Cambria"/>
              <a:sym typeface="Cambria"/>
            </a:endParaRPr>
          </a:p>
          <a:p>
            <a:pPr indent="0" lvl="0" marL="0" rtl="0" algn="l">
              <a:lnSpc>
                <a:spcPct val="90000"/>
              </a:lnSpc>
              <a:spcBef>
                <a:spcPts val="1000"/>
              </a:spcBef>
              <a:spcAft>
                <a:spcPts val="0"/>
              </a:spcAft>
              <a:buClr>
                <a:schemeClr val="dk1"/>
              </a:buClr>
              <a:buSzPts val="1100"/>
              <a:buFont typeface="Arial"/>
              <a:buNone/>
            </a:pPr>
            <a:r>
              <a:t/>
            </a:r>
            <a:endParaRPr sz="2600">
              <a:latin typeface="Cambria"/>
              <a:ea typeface="Cambria"/>
              <a:cs typeface="Cambria"/>
              <a:sym typeface="Cambria"/>
            </a:endParaRPr>
          </a:p>
          <a:p>
            <a:pPr indent="0" lvl="0" marL="0" rtl="0" algn="l">
              <a:lnSpc>
                <a:spcPct val="90000"/>
              </a:lnSpc>
              <a:spcBef>
                <a:spcPts val="1000"/>
              </a:spcBef>
              <a:spcAft>
                <a:spcPts val="0"/>
              </a:spcAft>
              <a:buClr>
                <a:schemeClr val="dk1"/>
              </a:buClr>
              <a:buSzPts val="2800"/>
              <a:buNone/>
            </a:pPr>
            <a:r>
              <a:t/>
            </a:r>
            <a:endParaRPr sz="2600">
              <a:latin typeface="Cambria"/>
              <a:ea typeface="Cambria"/>
              <a:cs typeface="Cambria"/>
              <a:sym typeface="Cambria"/>
            </a:endParaRPr>
          </a:p>
        </p:txBody>
      </p:sp>
      <p:sp>
        <p:nvSpPr>
          <p:cNvPr id="102" name="Google Shape;10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u-RU" sz="4100">
                <a:latin typeface="Cambria"/>
                <a:ea typeface="Cambria"/>
                <a:cs typeface="Cambria"/>
                <a:sym typeface="Cambria"/>
              </a:rPr>
              <a:t>Тұйықталмаған теодолиттік жүріс</a:t>
            </a:r>
            <a:endParaRPr sz="4100">
              <a:latin typeface="Cambria"/>
              <a:ea typeface="Cambria"/>
              <a:cs typeface="Cambria"/>
              <a:sym typeface="Cambria"/>
            </a:endParaRPr>
          </a:p>
        </p:txBody>
      </p:sp>
      <p:pic>
        <p:nvPicPr>
          <p:cNvPr id="108" name="Google Shape;108;p4"/>
          <p:cNvPicPr preferRelativeResize="0"/>
          <p:nvPr>
            <p:ph idx="1" type="body"/>
          </p:nvPr>
        </p:nvPicPr>
        <p:blipFill rotWithShape="1">
          <a:blip r:embed="rId3">
            <a:alphaModFix/>
          </a:blip>
          <a:srcRect b="0" l="0" r="0" t="0"/>
          <a:stretch/>
        </p:blipFill>
        <p:spPr>
          <a:xfrm>
            <a:off x="838200" y="1690688"/>
            <a:ext cx="7986095" cy="2695403"/>
          </a:xfrm>
          <a:prstGeom prst="rect">
            <a:avLst/>
          </a:prstGeom>
          <a:noFill/>
          <a:ln>
            <a:noFill/>
          </a:ln>
        </p:spPr>
      </p:pic>
      <p:sp>
        <p:nvSpPr>
          <p:cNvPr id="109" name="Google Shape;10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10" name="Google Shape;110;p4"/>
          <p:cNvSpPr/>
          <p:nvPr/>
        </p:nvSpPr>
        <p:spPr>
          <a:xfrm>
            <a:off x="838200" y="4447890"/>
            <a:ext cx="10092655"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chemeClr val="dk1"/>
                </a:solidFill>
                <a:latin typeface="Cambria"/>
                <a:ea typeface="Cambria"/>
                <a:cs typeface="Cambria"/>
                <a:sym typeface="Cambria"/>
              </a:rPr>
              <a:t>бұл екі ұшында да координаталары белгілі бастапқы тірек нүктелеріне сүйенетін ұзартылған сынған сызық. Ол полигонометриялық жүріске ұқсас және оны кейде солай да атайды. Тұйықталмаған теодолит жүрістері жердің созылған учаскелерін топографиялық түсіруде, өзендерді түсіруде, желілік инженерлік құрылыстарды салуға түсіруде және т. б. қолданылады..</a:t>
            </a:r>
            <a:endParaRPr sz="1800">
              <a:solidFill>
                <a:schemeClr val="dk1"/>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5"/>
          <p:cNvPicPr preferRelativeResize="0"/>
          <p:nvPr/>
        </p:nvPicPr>
        <p:blipFill rotWithShape="1">
          <a:blip r:embed="rId3">
            <a:alphaModFix/>
          </a:blip>
          <a:srcRect b="0" l="0" r="0" t="0"/>
          <a:stretch/>
        </p:blipFill>
        <p:spPr>
          <a:xfrm>
            <a:off x="1394200" y="3161100"/>
            <a:ext cx="4203500" cy="3696900"/>
          </a:xfrm>
          <a:prstGeom prst="rect">
            <a:avLst/>
          </a:prstGeom>
          <a:noFill/>
          <a:ln>
            <a:noFill/>
          </a:ln>
        </p:spPr>
      </p:pic>
      <p:sp>
        <p:nvSpPr>
          <p:cNvPr id="116" name="Google Shape;11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u-RU" sz="4200">
                <a:latin typeface="Cambria"/>
                <a:ea typeface="Cambria"/>
                <a:cs typeface="Cambria"/>
                <a:sym typeface="Cambria"/>
              </a:rPr>
              <a:t>Тұйықталған теодолиттік жүріс</a:t>
            </a:r>
            <a:endParaRPr sz="4200">
              <a:latin typeface="Cambria"/>
              <a:ea typeface="Cambria"/>
              <a:cs typeface="Cambria"/>
              <a:sym typeface="Cambria"/>
            </a:endParaRPr>
          </a:p>
        </p:txBody>
      </p:sp>
      <p:sp>
        <p:nvSpPr>
          <p:cNvPr id="117" name="Google Shape;11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pic>
        <p:nvPicPr>
          <p:cNvPr id="118" name="Google Shape;118;p5"/>
          <p:cNvPicPr preferRelativeResize="0"/>
          <p:nvPr/>
        </p:nvPicPr>
        <p:blipFill rotWithShape="1">
          <a:blip r:embed="rId4">
            <a:alphaModFix/>
          </a:blip>
          <a:srcRect b="0" l="0" r="0" t="0"/>
          <a:stretch/>
        </p:blipFill>
        <p:spPr>
          <a:xfrm>
            <a:off x="7849200" y="1363625"/>
            <a:ext cx="4342800" cy="4685975"/>
          </a:xfrm>
          <a:prstGeom prst="rect">
            <a:avLst/>
          </a:prstGeom>
          <a:noFill/>
          <a:ln>
            <a:noFill/>
          </a:ln>
        </p:spPr>
      </p:pic>
      <p:sp>
        <p:nvSpPr>
          <p:cNvPr id="119" name="Google Shape;119;p5"/>
          <p:cNvSpPr txBox="1"/>
          <p:nvPr>
            <p:ph idx="1" type="body"/>
          </p:nvPr>
        </p:nvSpPr>
        <p:spPr>
          <a:xfrm>
            <a:off x="745920" y="1582344"/>
            <a:ext cx="7416567" cy="1190626"/>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Clr>
                <a:schemeClr val="dk1"/>
              </a:buClr>
              <a:buSzPts val="523"/>
              <a:buNone/>
            </a:pPr>
            <a:r>
              <a:rPr lang="ru-RU" sz="1929">
                <a:latin typeface="Cambria"/>
                <a:ea typeface="Cambria"/>
                <a:cs typeface="Cambria"/>
                <a:sym typeface="Cambria"/>
              </a:rPr>
              <a:t>К</a:t>
            </a:r>
            <a:r>
              <a:rPr lang="ru-RU" sz="1929">
                <a:latin typeface="Cambria"/>
                <a:ea typeface="Cambria"/>
                <a:cs typeface="Cambria"/>
                <a:sym typeface="Cambria"/>
              </a:rPr>
              <a:t>өпбұрышты пішіндегі фигураны құрайды. Жүріс бір нүктеден</a:t>
            </a:r>
            <a:endParaRPr sz="1929">
              <a:latin typeface="Cambria"/>
              <a:ea typeface="Cambria"/>
              <a:cs typeface="Cambria"/>
              <a:sym typeface="Cambria"/>
            </a:endParaRPr>
          </a:p>
          <a:p>
            <a:pPr indent="0" lvl="0" marL="0" rtl="0" algn="l">
              <a:lnSpc>
                <a:spcPct val="70000"/>
              </a:lnSpc>
              <a:spcBef>
                <a:spcPts val="1000"/>
              </a:spcBef>
              <a:spcAft>
                <a:spcPts val="0"/>
              </a:spcAft>
              <a:buClr>
                <a:schemeClr val="dk1"/>
              </a:buClr>
              <a:buSzPts val="523"/>
              <a:buFont typeface="Arial"/>
              <a:buNone/>
            </a:pPr>
            <a:r>
              <a:rPr lang="ru-RU" sz="1929">
                <a:latin typeface="Cambria"/>
                <a:ea typeface="Cambria"/>
                <a:cs typeface="Cambria"/>
                <a:sym typeface="Cambria"/>
              </a:rPr>
              <a:t>басталып, сол нүктеге қайта тіреледі</a:t>
            </a:r>
            <a:endParaRPr sz="1929">
              <a:latin typeface="Cambria"/>
              <a:ea typeface="Cambria"/>
              <a:cs typeface="Cambria"/>
              <a:sym typeface="Cambria"/>
            </a:endParaRPr>
          </a:p>
          <a:p>
            <a:pPr indent="0" lvl="0" marL="0" rtl="0" algn="l">
              <a:lnSpc>
                <a:spcPct val="70000"/>
              </a:lnSpc>
              <a:spcBef>
                <a:spcPts val="1000"/>
              </a:spcBef>
              <a:spcAft>
                <a:spcPts val="0"/>
              </a:spcAft>
              <a:buClr>
                <a:schemeClr val="dk1"/>
              </a:buClr>
              <a:buSzPts val="523"/>
              <a:buFont typeface="Arial"/>
              <a:buNone/>
            </a:pPr>
            <a:r>
              <a:rPr lang="ru-RU" sz="1929">
                <a:latin typeface="Cambria"/>
                <a:ea typeface="Cambria"/>
                <a:cs typeface="Cambria"/>
                <a:sym typeface="Cambria"/>
              </a:rPr>
              <a:t>Тұйықталған теодолиттік өткелдер шамамен дөңгелек пішінді объектілерді түсіру кезінде қолданылады.</a:t>
            </a:r>
            <a:endParaRPr sz="1929">
              <a:latin typeface="Cambria"/>
              <a:ea typeface="Cambria"/>
              <a:cs typeface="Cambria"/>
              <a:sym typeface="Cambria"/>
            </a:endParaRPr>
          </a:p>
          <a:p>
            <a:pPr indent="0" lvl="0" marL="0" rtl="0" algn="l">
              <a:lnSpc>
                <a:spcPct val="70000"/>
              </a:lnSpc>
              <a:spcBef>
                <a:spcPts val="1000"/>
              </a:spcBef>
              <a:spcAft>
                <a:spcPts val="0"/>
              </a:spcAft>
              <a:buClr>
                <a:schemeClr val="dk1"/>
              </a:buClr>
              <a:buSzPts val="1330"/>
              <a:buNone/>
            </a:pPr>
            <a:r>
              <a:t/>
            </a:r>
            <a:endParaRPr sz="1929">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u-RU" sz="4000">
                <a:latin typeface="Cambria"/>
                <a:ea typeface="Cambria"/>
                <a:cs typeface="Cambria"/>
                <a:sym typeface="Cambria"/>
              </a:rPr>
              <a:t>Диагональді жүріс</a:t>
            </a:r>
            <a:endParaRPr sz="4000">
              <a:latin typeface="Cambria"/>
              <a:ea typeface="Cambria"/>
              <a:cs typeface="Cambria"/>
              <a:sym typeface="Cambria"/>
            </a:endParaRPr>
          </a:p>
        </p:txBody>
      </p:sp>
      <p:sp>
        <p:nvSpPr>
          <p:cNvPr id="125" name="Google Shape;125;p6"/>
          <p:cNvSpPr txBox="1"/>
          <p:nvPr>
            <p:ph idx="1" type="body"/>
          </p:nvPr>
        </p:nvSpPr>
        <p:spPr>
          <a:xfrm>
            <a:off x="838200" y="1825625"/>
            <a:ext cx="6309220" cy="3149047"/>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Clr>
                <a:schemeClr val="dk1"/>
              </a:buClr>
              <a:buSzPts val="2800"/>
              <a:buNone/>
            </a:pPr>
            <a:r>
              <a:rPr lang="ru-RU" sz="2500">
                <a:latin typeface="Cambria"/>
                <a:ea typeface="Cambria"/>
                <a:cs typeface="Cambria"/>
                <a:sym typeface="Cambria"/>
              </a:rPr>
              <a:t>Диагональды теодолиттік жүріс 7 – 8 – 5 олар әдетте негізгі жүріс нүктелерінен бүкіл учаскенің түсірілуін қамтамасыз ету мүмкін болмаған жағдайда тұйықталған жүрістерде төселеді. </a:t>
            </a:r>
            <a:endParaRPr sz="2500">
              <a:latin typeface="Cambria"/>
              <a:ea typeface="Cambria"/>
              <a:cs typeface="Cambria"/>
              <a:sym typeface="Cambria"/>
            </a:endParaRPr>
          </a:p>
          <a:p>
            <a:pPr indent="0" lvl="0" marL="0" rtl="0" algn="l">
              <a:lnSpc>
                <a:spcPct val="70000"/>
              </a:lnSpc>
              <a:spcBef>
                <a:spcPts val="1000"/>
              </a:spcBef>
              <a:spcAft>
                <a:spcPts val="0"/>
              </a:spcAft>
              <a:buClr>
                <a:schemeClr val="dk1"/>
              </a:buClr>
              <a:buSzPts val="2800"/>
              <a:buNone/>
            </a:pPr>
            <a:r>
              <a:t/>
            </a:r>
            <a:endParaRPr sz="2500">
              <a:latin typeface="Cambria"/>
              <a:ea typeface="Cambria"/>
              <a:cs typeface="Cambria"/>
              <a:sym typeface="Cambria"/>
            </a:endParaRPr>
          </a:p>
          <a:p>
            <a:pPr indent="0" lvl="0" marL="0" rtl="0" algn="l">
              <a:lnSpc>
                <a:spcPct val="70000"/>
              </a:lnSpc>
              <a:spcBef>
                <a:spcPts val="1000"/>
              </a:spcBef>
              <a:spcAft>
                <a:spcPts val="0"/>
              </a:spcAft>
              <a:buClr>
                <a:schemeClr val="dk1"/>
              </a:buClr>
              <a:buSzPts val="2800"/>
              <a:buNone/>
            </a:pPr>
            <a:r>
              <a:rPr lang="ru-RU" sz="2500">
                <a:latin typeface="Cambria"/>
                <a:ea typeface="Cambria"/>
                <a:cs typeface="Cambria"/>
                <a:sym typeface="Cambria"/>
              </a:rPr>
              <a:t>Бұл жағдай тығыз орналасқан жерлерді түсіру кезінде жиі кездеседі. </a:t>
            </a:r>
            <a:endParaRPr sz="2500">
              <a:latin typeface="Cambria"/>
              <a:ea typeface="Cambria"/>
              <a:cs typeface="Cambria"/>
              <a:sym typeface="Cambria"/>
            </a:endParaRPr>
          </a:p>
        </p:txBody>
      </p:sp>
      <p:sp>
        <p:nvSpPr>
          <p:cNvPr id="126" name="Google Shape;12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pic>
        <p:nvPicPr>
          <p:cNvPr id="127" name="Google Shape;127;p6"/>
          <p:cNvPicPr preferRelativeResize="0"/>
          <p:nvPr/>
        </p:nvPicPr>
        <p:blipFill rotWithShape="1">
          <a:blip r:embed="rId3">
            <a:alphaModFix/>
          </a:blip>
          <a:srcRect b="0" l="0" r="0" t="0"/>
          <a:stretch/>
        </p:blipFill>
        <p:spPr>
          <a:xfrm>
            <a:off x="7147420" y="1092386"/>
            <a:ext cx="4206605" cy="40115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u-RU" sz="4100">
                <a:latin typeface="Cambria"/>
                <a:ea typeface="Cambria"/>
                <a:cs typeface="Cambria"/>
                <a:sym typeface="Cambria"/>
              </a:rPr>
              <a:t>Аспалы теодолиттік жүріс</a:t>
            </a:r>
            <a:endParaRPr sz="3900">
              <a:latin typeface="Cambria"/>
              <a:ea typeface="Cambria"/>
              <a:cs typeface="Cambria"/>
              <a:sym typeface="Cambria"/>
            </a:endParaRPr>
          </a:p>
        </p:txBody>
      </p:sp>
      <p:sp>
        <p:nvSpPr>
          <p:cNvPr id="133" name="Google Shape;13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pic>
        <p:nvPicPr>
          <p:cNvPr id="134" name="Google Shape;134;p7"/>
          <p:cNvPicPr preferRelativeResize="0"/>
          <p:nvPr>
            <p:ph idx="1" type="body"/>
          </p:nvPr>
        </p:nvPicPr>
        <p:blipFill rotWithShape="1">
          <a:blip r:embed="rId3">
            <a:alphaModFix/>
          </a:blip>
          <a:srcRect b="0" l="0" r="0" t="0"/>
          <a:stretch/>
        </p:blipFill>
        <p:spPr>
          <a:xfrm>
            <a:off x="1405201" y="1690688"/>
            <a:ext cx="4264311" cy="4351338"/>
          </a:xfrm>
          <a:prstGeom prst="rect">
            <a:avLst/>
          </a:prstGeom>
          <a:noFill/>
          <a:ln>
            <a:noFill/>
          </a:ln>
        </p:spPr>
      </p:pic>
      <p:sp>
        <p:nvSpPr>
          <p:cNvPr id="135" name="Google Shape;135;p7"/>
          <p:cNvSpPr/>
          <p:nvPr/>
        </p:nvSpPr>
        <p:spPr>
          <a:xfrm>
            <a:off x="5824801" y="1506677"/>
            <a:ext cx="6096000"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ru-RU" sz="1800">
                <a:solidFill>
                  <a:schemeClr val="dk1"/>
                </a:solidFill>
                <a:latin typeface="Cambria"/>
                <a:ea typeface="Cambria"/>
                <a:cs typeface="Cambria"/>
                <a:sym typeface="Cambria"/>
              </a:rPr>
              <a:t>аспалы теодолиттік жүріс (13 – 14 – 15), тек бір ұшымен негізгі жүріске сүйенеді. Мұндай жүрістер көбінесе тұйық аулаларды, тұйықтарды және т.б. түсіру кезінде салынған аумақтарда қолданылады. Осыған байланысты өлшеу кезінде өте мұқият болу керек. Топографиялық түсірілім жөніндегі нұсқаулықта құрылыс салынған аумақтарда аспалы жүрістердің үштен аспайтын, құрылыс салынбаған аумақтарда екіден аспайтын сызықтардың болуы мүмкін екендігі белгіленген.</a:t>
            </a:r>
            <a:endParaRPr>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u-RU" sz="4100">
                <a:latin typeface="Cambria"/>
                <a:ea typeface="Cambria"/>
                <a:cs typeface="Cambria"/>
                <a:sym typeface="Cambria"/>
              </a:rPr>
              <a:t>Теодолиттік жүрістегі өлшеулер</a:t>
            </a:r>
            <a:endParaRPr sz="4100">
              <a:latin typeface="Cambria"/>
              <a:ea typeface="Cambria"/>
              <a:cs typeface="Cambria"/>
              <a:sym typeface="Cambria"/>
            </a:endParaRPr>
          </a:p>
        </p:txBody>
      </p:sp>
      <p:sp>
        <p:nvSpPr>
          <p:cNvPr id="141" name="Google Shape;14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1000"/>
              </a:spcBef>
              <a:spcAft>
                <a:spcPts val="0"/>
              </a:spcAft>
              <a:buClr>
                <a:schemeClr val="dk1"/>
              </a:buClr>
              <a:buSzPts val="1100"/>
              <a:buNone/>
            </a:pPr>
            <a:r>
              <a:rPr lang="ru-RU" sz="2600">
                <a:latin typeface="Cambria"/>
                <a:ea typeface="Cambria"/>
                <a:cs typeface="Cambria"/>
                <a:sym typeface="Cambria"/>
              </a:rPr>
              <a:t>Теодолиттік жүрістерде көлденең ішкі бұрыштар өлшенеді. Сонымен қатар, нүктелер арасындағы ара-қашықтықтар өлшенеді.</a:t>
            </a:r>
            <a:endParaRPr sz="2600">
              <a:latin typeface="Cambria"/>
              <a:ea typeface="Cambria"/>
              <a:cs typeface="Cambria"/>
              <a:sym typeface="Cambria"/>
            </a:endParaRPr>
          </a:p>
          <a:p>
            <a:pPr indent="0" lvl="0" marL="0" rtl="0" algn="just">
              <a:lnSpc>
                <a:spcPct val="80000"/>
              </a:lnSpc>
              <a:spcBef>
                <a:spcPts val="1000"/>
              </a:spcBef>
              <a:spcAft>
                <a:spcPts val="0"/>
              </a:spcAft>
              <a:buClr>
                <a:schemeClr val="dk1"/>
              </a:buClr>
              <a:buSzPts val="1100"/>
              <a:buNone/>
            </a:pPr>
            <a:r>
              <a:t/>
            </a:r>
            <a:endParaRPr sz="2600">
              <a:latin typeface="Cambria"/>
              <a:ea typeface="Cambria"/>
              <a:cs typeface="Cambria"/>
              <a:sym typeface="Cambria"/>
            </a:endParaRPr>
          </a:p>
          <a:p>
            <a:pPr indent="0" lvl="0" marL="0" rtl="0" algn="just">
              <a:lnSpc>
                <a:spcPct val="80000"/>
              </a:lnSpc>
              <a:spcBef>
                <a:spcPts val="1000"/>
              </a:spcBef>
              <a:spcAft>
                <a:spcPts val="0"/>
              </a:spcAft>
              <a:buClr>
                <a:schemeClr val="dk1"/>
              </a:buClr>
              <a:buSzPts val="1100"/>
              <a:buNone/>
            </a:pPr>
            <a:r>
              <a:rPr lang="ru-RU" sz="2600">
                <a:latin typeface="Cambria"/>
                <a:ea typeface="Cambria"/>
                <a:cs typeface="Cambria"/>
                <a:sym typeface="Cambria"/>
              </a:rPr>
              <a:t> Бұрыштар теодолитпен өлшенеді, ал қашықтық өлшеуіш таспамен, лента өлшегішімен немесе қашықтан өлшегішпен өлшенеді. </a:t>
            </a:r>
            <a:endParaRPr sz="2600">
              <a:latin typeface="Cambria"/>
              <a:ea typeface="Cambria"/>
              <a:cs typeface="Cambria"/>
              <a:sym typeface="Cambria"/>
            </a:endParaRPr>
          </a:p>
          <a:p>
            <a:pPr indent="0" lvl="0" marL="0" rtl="0" algn="just">
              <a:lnSpc>
                <a:spcPct val="80000"/>
              </a:lnSpc>
              <a:spcBef>
                <a:spcPts val="1000"/>
              </a:spcBef>
              <a:spcAft>
                <a:spcPts val="0"/>
              </a:spcAft>
              <a:buClr>
                <a:schemeClr val="dk1"/>
              </a:buClr>
              <a:buSzPts val="1100"/>
              <a:buFont typeface="Arial"/>
              <a:buNone/>
            </a:pPr>
            <a:r>
              <a:t/>
            </a:r>
            <a:endParaRPr sz="2600">
              <a:latin typeface="Cambria"/>
              <a:ea typeface="Cambria"/>
              <a:cs typeface="Cambria"/>
              <a:sym typeface="Cambria"/>
            </a:endParaRPr>
          </a:p>
          <a:p>
            <a:pPr indent="0" lvl="0" marL="0" rtl="0" algn="just">
              <a:lnSpc>
                <a:spcPct val="80000"/>
              </a:lnSpc>
              <a:spcBef>
                <a:spcPts val="1000"/>
              </a:spcBef>
              <a:spcAft>
                <a:spcPts val="0"/>
              </a:spcAft>
              <a:buClr>
                <a:schemeClr val="dk1"/>
              </a:buClr>
              <a:buSzPts val="1100"/>
              <a:buFont typeface="Arial"/>
              <a:buNone/>
            </a:pPr>
            <a:r>
              <a:rPr lang="ru-RU" sz="2600">
                <a:latin typeface="Cambria"/>
                <a:ea typeface="Cambria"/>
                <a:cs typeface="Cambria"/>
                <a:sym typeface="Cambria"/>
              </a:rPr>
              <a:t>Оптикалық геодезиялық құралдарды пайдалану кезінде теодолит қозғалыстарының нүктелерінің биіктігін анықтау үшін геометриялық нивелирлеу әдісі қолданылады</a:t>
            </a:r>
            <a:endParaRPr sz="2600">
              <a:latin typeface="Cambria"/>
              <a:ea typeface="Cambria"/>
              <a:cs typeface="Cambria"/>
              <a:sym typeface="Cambria"/>
            </a:endParaRPr>
          </a:p>
          <a:p>
            <a:pPr indent="0" lvl="0" marL="0" rtl="0" algn="just">
              <a:lnSpc>
                <a:spcPct val="80000"/>
              </a:lnSpc>
              <a:spcBef>
                <a:spcPts val="1000"/>
              </a:spcBef>
              <a:spcAft>
                <a:spcPts val="0"/>
              </a:spcAft>
              <a:buClr>
                <a:schemeClr val="dk1"/>
              </a:buClr>
              <a:buSzPts val="2800"/>
              <a:buNone/>
            </a:pPr>
            <a:r>
              <a:t/>
            </a:r>
            <a:endParaRPr sz="2600">
              <a:latin typeface="Cambria"/>
              <a:ea typeface="Cambria"/>
              <a:cs typeface="Cambria"/>
              <a:sym typeface="Cambria"/>
            </a:endParaRPr>
          </a:p>
        </p:txBody>
      </p:sp>
      <p:sp>
        <p:nvSpPr>
          <p:cNvPr id="142" name="Google Shape;14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u-RU" sz="3800">
                <a:latin typeface="Cambria"/>
                <a:ea typeface="Cambria"/>
                <a:cs typeface="Cambria"/>
                <a:sym typeface="Cambria"/>
              </a:rPr>
              <a:t>Жүрістерді</a:t>
            </a:r>
            <a:r>
              <a:rPr lang="ru-RU" sz="3800">
                <a:latin typeface="Cambria"/>
                <a:ea typeface="Cambria"/>
                <a:cs typeface="Cambria"/>
                <a:sym typeface="Cambria"/>
              </a:rPr>
              <a:t> құруға арналған жалпы ұсыныстар</a:t>
            </a:r>
            <a:endParaRPr sz="3800">
              <a:latin typeface="Cambria"/>
              <a:ea typeface="Cambria"/>
              <a:cs typeface="Cambria"/>
              <a:sym typeface="Cambria"/>
            </a:endParaRPr>
          </a:p>
        </p:txBody>
      </p:sp>
      <p:sp>
        <p:nvSpPr>
          <p:cNvPr id="148" name="Google Shape;148;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23850" lvl="0" marL="457200" rtl="0" algn="l">
              <a:lnSpc>
                <a:spcPct val="90000"/>
              </a:lnSpc>
              <a:spcBef>
                <a:spcPts val="1000"/>
              </a:spcBef>
              <a:spcAft>
                <a:spcPts val="0"/>
              </a:spcAft>
              <a:buSzPts val="1500"/>
              <a:buFont typeface="Cambria"/>
              <a:buChar char="-"/>
            </a:pPr>
            <a:r>
              <a:rPr lang="ru-RU" sz="2500">
                <a:latin typeface="Cambria"/>
                <a:ea typeface="Cambria"/>
                <a:cs typeface="Cambria"/>
                <a:sym typeface="Cambria"/>
              </a:rPr>
              <a:t>теодолиттік жүрістердегі жақтардың ұзындығы құрылыс салынған аумақтарда 350 м – ден ұзын және 20 м-ден, ал құрылыс салынбаған аумақтарда 350 м-ден ұзын және 40 м-ден қысқа болмауы тиіс;</a:t>
            </a:r>
            <a:endParaRPr sz="2500">
              <a:latin typeface="Cambria"/>
              <a:ea typeface="Cambria"/>
              <a:cs typeface="Cambria"/>
              <a:sym typeface="Cambria"/>
            </a:endParaRPr>
          </a:p>
          <a:p>
            <a:pPr indent="0" lvl="0" marL="457200" rtl="0" algn="l">
              <a:lnSpc>
                <a:spcPct val="90000"/>
              </a:lnSpc>
              <a:spcBef>
                <a:spcPts val="1000"/>
              </a:spcBef>
              <a:spcAft>
                <a:spcPts val="0"/>
              </a:spcAft>
              <a:buNone/>
            </a:pPr>
            <a:r>
              <a:t/>
            </a:r>
            <a:endParaRPr sz="2500">
              <a:latin typeface="Cambria"/>
              <a:ea typeface="Cambria"/>
              <a:cs typeface="Cambria"/>
              <a:sym typeface="Cambria"/>
            </a:endParaRPr>
          </a:p>
          <a:p>
            <a:pPr indent="-323850" lvl="0" marL="457200" rtl="0" algn="l">
              <a:lnSpc>
                <a:spcPct val="90000"/>
              </a:lnSpc>
              <a:spcBef>
                <a:spcPts val="1000"/>
              </a:spcBef>
              <a:spcAft>
                <a:spcPts val="0"/>
              </a:spcAft>
              <a:buSzPts val="1500"/>
              <a:buFont typeface="Cambria"/>
              <a:buChar char="-"/>
            </a:pPr>
            <a:r>
              <a:rPr lang="ru-RU" sz="2500">
                <a:latin typeface="Cambria"/>
                <a:ea typeface="Cambria"/>
                <a:cs typeface="Cambria"/>
                <a:sym typeface="Cambria"/>
              </a:rPr>
              <a:t> салынған аумақта теодолиттік жүрістің максималды ұзындығы құрылыс салынбаған аумаққа қарағанда шамамен 1,5 есе аз болуы тиіс;</a:t>
            </a:r>
            <a:endParaRPr sz="2500">
              <a:latin typeface="Cambria"/>
              <a:ea typeface="Cambria"/>
              <a:cs typeface="Cambria"/>
              <a:sym typeface="Cambria"/>
            </a:endParaRPr>
          </a:p>
          <a:p>
            <a:pPr indent="-64135" lvl="0" marL="228600" rtl="0" algn="l">
              <a:lnSpc>
                <a:spcPct val="90000"/>
              </a:lnSpc>
              <a:spcBef>
                <a:spcPts val="1000"/>
              </a:spcBef>
              <a:spcAft>
                <a:spcPts val="0"/>
              </a:spcAft>
              <a:buClr>
                <a:schemeClr val="dk1"/>
              </a:buClr>
              <a:buSzPts val="2800"/>
              <a:buNone/>
            </a:pPr>
            <a:r>
              <a:t/>
            </a:r>
            <a:endParaRPr sz="2500">
              <a:latin typeface="Cambria"/>
              <a:ea typeface="Cambria"/>
              <a:cs typeface="Cambria"/>
              <a:sym typeface="Cambria"/>
            </a:endParaRPr>
          </a:p>
        </p:txBody>
      </p:sp>
      <p:sp>
        <p:nvSpPr>
          <p:cNvPr id="149" name="Google Shape;1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2017-11-09T17:01:17Z</dcterms:created>
  <dc:creator>Dmitrii Velichko</dc:creator>
</cp:coreProperties>
</file>